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60" r:id="rId4"/>
    <p:sldId id="269" r:id="rId5"/>
    <p:sldId id="259" r:id="rId6"/>
    <p:sldId id="258" r:id="rId7"/>
    <p:sldId id="268" r:id="rId8"/>
    <p:sldId id="271" r:id="rId9"/>
    <p:sldId id="273" r:id="rId10"/>
    <p:sldId id="272" r:id="rId11"/>
    <p:sldId id="274" r:id="rId12"/>
    <p:sldId id="270"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to Microsoft" initials="KM" lastIdx="1" clrIdx="0">
    <p:extLst>
      <p:ext uri="{19B8F6BF-5375-455C-9EA6-DF929625EA0E}">
        <p15:presenceInfo xmlns:p15="http://schemas.microsoft.com/office/powerpoint/2012/main" userId="a2c4321b485604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varScale="1">
        <p:scale>
          <a:sx n="97" d="100"/>
          <a:sy n="97" d="100"/>
        </p:scale>
        <p:origin x="5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F1189-1043-48B5-ADEE-041B845281AC}" type="datetimeFigureOut">
              <a:rPr lang="pl-PL" smtClean="0"/>
              <a:t>14.07.2024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EC0B1-C86C-4A82-BDC3-4D6DF924B054}" type="slidenum">
              <a:rPr lang="pl-PL" smtClean="0"/>
              <a:t>‹#›</a:t>
            </a:fld>
            <a:endParaRPr lang="pl-PL"/>
          </a:p>
        </p:txBody>
      </p:sp>
    </p:spTree>
    <p:extLst>
      <p:ext uri="{BB962C8B-B14F-4D97-AF65-F5344CB8AC3E}">
        <p14:creationId xmlns:p14="http://schemas.microsoft.com/office/powerpoint/2010/main" val="250524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15CEC0B1-C86C-4A82-BDC3-4D6DF924B054}" type="slidenum">
              <a:rPr lang="pl-PL" smtClean="0"/>
              <a:t>2</a:t>
            </a:fld>
            <a:endParaRPr lang="pl-PL"/>
          </a:p>
        </p:txBody>
      </p:sp>
    </p:spTree>
    <p:extLst>
      <p:ext uri="{BB962C8B-B14F-4D97-AF65-F5344CB8AC3E}">
        <p14:creationId xmlns:p14="http://schemas.microsoft.com/office/powerpoint/2010/main" val="304618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15CEC0B1-C86C-4A82-BDC3-4D6DF924B054}" type="slidenum">
              <a:rPr lang="pl-PL" smtClean="0"/>
              <a:t>5</a:t>
            </a:fld>
            <a:endParaRPr lang="pl-PL"/>
          </a:p>
        </p:txBody>
      </p:sp>
    </p:spTree>
    <p:extLst>
      <p:ext uri="{BB962C8B-B14F-4D97-AF65-F5344CB8AC3E}">
        <p14:creationId xmlns:p14="http://schemas.microsoft.com/office/powerpoint/2010/main" val="382092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F998844-E6FC-4FFC-88E2-2AB82F05E7AA}" type="datetime1">
              <a:rPr lang="pl-PL" smtClean="0"/>
              <a:t>14.07.2024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348990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B00EBEB-F0C3-4F59-BE59-CD545923D0C4}" type="datetime1">
              <a:rPr lang="pl-PL" smtClean="0"/>
              <a:t>14.07.2024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344405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121086A-8A2A-400B-A7A8-7DFE30BC9192}" type="datetime1">
              <a:rPr lang="pl-PL" smtClean="0"/>
              <a:t>14.07.2024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166865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A5480C0-97EF-43EE-80F4-D1A163394C5A}" type="datetime1">
              <a:rPr lang="pl-PL" smtClean="0"/>
              <a:t>14.07.2024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291244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9631C61-EFBF-43D4-AB26-32DEB633FE53}" type="datetime1">
              <a:rPr lang="pl-PL" smtClean="0"/>
              <a:t>14.07.2024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54591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2099E117-AA05-46A1-9DFA-C875237FE516}" type="datetime1">
              <a:rPr lang="pl-PL" smtClean="0"/>
              <a:t>14.07.2024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338809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73B3C14-D847-49DB-886A-04082AF0D8E8}" type="datetime1">
              <a:rPr lang="pl-PL" smtClean="0"/>
              <a:t>14.07.2024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76673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7A009369-6E97-4775-824A-F8ABA192FAE6}" type="datetime1">
              <a:rPr lang="pl-PL" smtClean="0"/>
              <a:t>14.07.2024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136845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E3A8775-E95F-410D-AA42-6FBF76F38B6B}" type="datetime1">
              <a:rPr lang="pl-PL" smtClean="0"/>
              <a:t>14.07.2024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207717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178B205-B4C4-49B1-8CB2-862B6496364E}" type="datetime1">
              <a:rPr lang="pl-PL" smtClean="0"/>
              <a:t>14.07.2024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182715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2737396-8B4E-40E6-AB2C-AEADD6EA17FF}" type="datetime1">
              <a:rPr lang="pl-PL" smtClean="0"/>
              <a:t>14.07.2024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4068061-48BF-4DF0-8B38-3F283F6CD9DD}" type="slidenum">
              <a:rPr lang="pl-PL" smtClean="0"/>
              <a:t>‹#›</a:t>
            </a:fld>
            <a:endParaRPr lang="pl-PL"/>
          </a:p>
        </p:txBody>
      </p:sp>
    </p:spTree>
    <p:extLst>
      <p:ext uri="{BB962C8B-B14F-4D97-AF65-F5344CB8AC3E}">
        <p14:creationId xmlns:p14="http://schemas.microsoft.com/office/powerpoint/2010/main" val="219398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AF2A1-18FC-416A-8B76-937576D57548}" type="datetime1">
              <a:rPr lang="pl-PL" smtClean="0"/>
              <a:t>14.07.2024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68061-48BF-4DF0-8B38-3F283F6CD9DD}" type="slidenum">
              <a:rPr lang="pl-PL" smtClean="0"/>
              <a:t>‹#›</a:t>
            </a:fld>
            <a:endParaRPr lang="pl-PL"/>
          </a:p>
        </p:txBody>
      </p:sp>
    </p:spTree>
    <p:extLst>
      <p:ext uri="{BB962C8B-B14F-4D97-AF65-F5344CB8AC3E}">
        <p14:creationId xmlns:p14="http://schemas.microsoft.com/office/powerpoint/2010/main" val="16710710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10.emf"/><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3.emf"/><Relationship Id="rId7" Type="http://schemas.openxmlformats.org/officeDocument/2006/relationships/image" Target="../media/image32.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181225" y="1833911"/>
            <a:ext cx="7248525" cy="1160261"/>
          </a:xfrm>
          <a:ln w="28575">
            <a:noFill/>
          </a:ln>
        </p:spPr>
        <p:txBody>
          <a:bodyPr anchor="ctr">
            <a:noAutofit/>
          </a:bodyPr>
          <a:lstStyle/>
          <a:p>
            <a:r>
              <a:rPr lang="en-US" sz="4400" b="1" i="1" dirty="0"/>
              <a:t>Insulation Fixing Systems</a:t>
            </a:r>
          </a:p>
        </p:txBody>
      </p:sp>
      <p:pic>
        <p:nvPicPr>
          <p:cNvPr id="7" name="Obraz 6"/>
          <p:cNvPicPr>
            <a:picLocks noChangeAspect="1"/>
          </p:cNvPicPr>
          <p:nvPr/>
        </p:nvPicPr>
        <p:blipFill>
          <a:blip r:embed="rId2"/>
          <a:stretch>
            <a:fillRect/>
          </a:stretch>
        </p:blipFill>
        <p:spPr>
          <a:xfrm>
            <a:off x="144379" y="4051674"/>
            <a:ext cx="11915273" cy="2698042"/>
          </a:xfrm>
          <a:prstGeom prst="rect">
            <a:avLst/>
          </a:prstGeom>
        </p:spPr>
      </p:pic>
      <p:pic>
        <p:nvPicPr>
          <p:cNvPr id="8" name="Obraz 7"/>
          <p:cNvPicPr>
            <a:picLocks noChangeAspect="1"/>
          </p:cNvPicPr>
          <p:nvPr/>
        </p:nvPicPr>
        <p:blipFill>
          <a:blip r:embed="rId3"/>
          <a:stretch>
            <a:fillRect/>
          </a:stretch>
        </p:blipFill>
        <p:spPr>
          <a:xfrm>
            <a:off x="8308605" y="187582"/>
            <a:ext cx="3751047" cy="1177654"/>
          </a:xfrm>
          <a:prstGeom prst="rect">
            <a:avLst/>
          </a:prstGeom>
        </p:spPr>
      </p:pic>
      <p:sp>
        <p:nvSpPr>
          <p:cNvPr id="9" name="Symbol zastępczy numeru slajdu 8"/>
          <p:cNvSpPr>
            <a:spLocks noGrp="1"/>
          </p:cNvSpPr>
          <p:nvPr>
            <p:ph type="sldNum" sz="quarter" idx="12"/>
          </p:nvPr>
        </p:nvSpPr>
        <p:spPr/>
        <p:txBody>
          <a:bodyPr/>
          <a:lstStyle/>
          <a:p>
            <a:fld id="{64068061-48BF-4DF0-8B38-3F283F6CD9DD}" type="slidenum">
              <a:rPr lang="pl-PL" smtClean="0"/>
              <a:t>1</a:t>
            </a:fld>
            <a:endParaRPr lang="pl-PL"/>
          </a:p>
        </p:txBody>
      </p:sp>
      <p:sp>
        <p:nvSpPr>
          <p:cNvPr id="10" name="Symbol zastępczy stopki 9"/>
          <p:cNvSpPr>
            <a:spLocks noGrp="1"/>
          </p:cNvSpPr>
          <p:nvPr>
            <p:ph type="ftr" sz="quarter" idx="11"/>
          </p:nvPr>
        </p:nvSpPr>
        <p:spPr/>
        <p:txBody>
          <a:bodyPr/>
          <a:lstStyle/>
          <a:p>
            <a:endParaRPr lang="pl-PL"/>
          </a:p>
        </p:txBody>
      </p:sp>
    </p:spTree>
    <p:extLst>
      <p:ext uri="{BB962C8B-B14F-4D97-AF65-F5344CB8AC3E}">
        <p14:creationId xmlns:p14="http://schemas.microsoft.com/office/powerpoint/2010/main" val="3343821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0B4082D1-E229-48AD-BFEC-8384F6BCDEB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561899" y="1807710"/>
            <a:ext cx="2498745" cy="253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pole tekstowe 43"/>
          <p:cNvSpPr txBox="1"/>
          <p:nvPr/>
        </p:nvSpPr>
        <p:spPr>
          <a:xfrm>
            <a:off x="624830" y="317973"/>
            <a:ext cx="10435814" cy="369332"/>
          </a:xfrm>
          <a:prstGeom prst="rect">
            <a:avLst/>
          </a:prstGeom>
          <a:noFill/>
          <a:ln w="19050">
            <a:solidFill>
              <a:srgbClr val="0070C0"/>
            </a:solidFill>
          </a:ln>
        </p:spPr>
        <p:txBody>
          <a:bodyPr wrap="square" rtlCol="0">
            <a:spAutoFit/>
          </a:bodyPr>
          <a:lstStyle/>
          <a:p>
            <a:r>
              <a:rPr lang="pl-PL" b="1" dirty="0"/>
              <a:t>How to place on order</a:t>
            </a:r>
          </a:p>
        </p:txBody>
      </p:sp>
      <p:sp>
        <p:nvSpPr>
          <p:cNvPr id="8" name="Symbol zastępczy numeru slajdu 7"/>
          <p:cNvSpPr>
            <a:spLocks noGrp="1"/>
          </p:cNvSpPr>
          <p:nvPr>
            <p:ph type="sldNum" sz="quarter" idx="12"/>
          </p:nvPr>
        </p:nvSpPr>
        <p:spPr/>
        <p:txBody>
          <a:bodyPr/>
          <a:lstStyle/>
          <a:p>
            <a:fld id="{64068061-48BF-4DF0-8B38-3F283F6CD9DD}" type="slidenum">
              <a:rPr lang="pl-PL" smtClean="0"/>
              <a:t>10</a:t>
            </a:fld>
            <a:endParaRPr lang="pl-PL"/>
          </a:p>
        </p:txBody>
      </p:sp>
      <p:sp>
        <p:nvSpPr>
          <p:cNvPr id="13" name="Symbol zastępczy zawartości 2"/>
          <p:cNvSpPr txBox="1">
            <a:spLocks/>
          </p:cNvSpPr>
          <p:nvPr/>
        </p:nvSpPr>
        <p:spPr>
          <a:xfrm>
            <a:off x="624830" y="1807710"/>
            <a:ext cx="10435814" cy="2534727"/>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b="1" dirty="0"/>
              <a:t>Information needed when ordering:</a:t>
            </a:r>
          </a:p>
          <a:p>
            <a:pPr marL="0" indent="0">
              <a:buNone/>
            </a:pPr>
            <a:endParaRPr lang="en-US" sz="1100" dirty="0"/>
          </a:p>
          <a:p>
            <a:pPr marL="0" indent="0">
              <a:buNone/>
            </a:pPr>
            <a:r>
              <a:rPr lang="en-US" sz="1100" dirty="0"/>
              <a:t>Pins – product name, with or without insulation, length, number of buckets/boxes (MOQ 1000pcs),</a:t>
            </a:r>
          </a:p>
          <a:p>
            <a:pPr marL="0" indent="0">
              <a:buNone/>
            </a:pPr>
            <a:r>
              <a:rPr lang="en-US" sz="1100" dirty="0"/>
              <a:t>Studs – product name, diameter, length, material</a:t>
            </a:r>
          </a:p>
          <a:p>
            <a:pPr marL="0" indent="0">
              <a:buNone/>
            </a:pPr>
            <a:r>
              <a:rPr lang="en-US" sz="1100" dirty="0"/>
              <a:t>Fire Springs - length, number of boxes (MOQ 250, 500pcs),</a:t>
            </a:r>
            <a:endParaRPr lang="en-US" sz="1100" b="1" dirty="0"/>
          </a:p>
        </p:txBody>
      </p:sp>
      <p:pic>
        <p:nvPicPr>
          <p:cNvPr id="16" name="Obraz 15"/>
          <p:cNvPicPr>
            <a:picLocks noChangeAspect="1"/>
          </p:cNvPicPr>
          <p:nvPr/>
        </p:nvPicPr>
        <p:blipFill>
          <a:blip r:embed="rId3"/>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351883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E77AC9A-AA2A-44DE-BF46-02B1BADF8AD5}"/>
              </a:ext>
            </a:extLst>
          </p:cNvPr>
          <p:cNvPicPr>
            <a:picLocks noChangeAspect="1"/>
          </p:cNvPicPr>
          <p:nvPr/>
        </p:nvPicPr>
        <p:blipFill rotWithShape="1">
          <a:blip r:embed="rId2"/>
          <a:srcRect l="24837" t="27878" r="21180" b="17208"/>
          <a:stretch/>
        </p:blipFill>
        <p:spPr>
          <a:xfrm rot="16395286">
            <a:off x="8234299" y="2709386"/>
            <a:ext cx="3828647" cy="1801439"/>
          </a:xfrm>
          <a:prstGeom prst="rect">
            <a:avLst/>
          </a:prstGeom>
        </p:spPr>
      </p:pic>
      <p:sp>
        <p:nvSpPr>
          <p:cNvPr id="44" name="pole tekstowe 43"/>
          <p:cNvSpPr txBox="1"/>
          <p:nvPr/>
        </p:nvSpPr>
        <p:spPr>
          <a:xfrm>
            <a:off x="624830" y="317973"/>
            <a:ext cx="10435814" cy="369332"/>
          </a:xfrm>
          <a:prstGeom prst="rect">
            <a:avLst/>
          </a:prstGeom>
          <a:noFill/>
          <a:ln w="19050">
            <a:solidFill>
              <a:srgbClr val="0070C0"/>
            </a:solidFill>
          </a:ln>
        </p:spPr>
        <p:txBody>
          <a:bodyPr wrap="square" rtlCol="0">
            <a:spAutoFit/>
          </a:bodyPr>
          <a:lstStyle/>
          <a:p>
            <a:r>
              <a:rPr lang="en-US" b="1" dirty="0"/>
              <a:t>Welding on protected surfaces</a:t>
            </a:r>
          </a:p>
        </p:txBody>
      </p:sp>
      <p:sp>
        <p:nvSpPr>
          <p:cNvPr id="8" name="Symbol zastępczy numeru slajdu 7"/>
          <p:cNvSpPr>
            <a:spLocks noGrp="1"/>
          </p:cNvSpPr>
          <p:nvPr>
            <p:ph type="sldNum" sz="quarter" idx="12"/>
          </p:nvPr>
        </p:nvSpPr>
        <p:spPr/>
        <p:txBody>
          <a:bodyPr/>
          <a:lstStyle/>
          <a:p>
            <a:fld id="{64068061-48BF-4DF0-8B38-3F283F6CD9DD}" type="slidenum">
              <a:rPr lang="pl-PL" smtClean="0"/>
              <a:t>11</a:t>
            </a:fld>
            <a:endParaRPr lang="pl-PL"/>
          </a:p>
        </p:txBody>
      </p:sp>
      <p:sp>
        <p:nvSpPr>
          <p:cNvPr id="13" name="Symbol zastępczy zawartości 2"/>
          <p:cNvSpPr txBox="1">
            <a:spLocks/>
          </p:cNvSpPr>
          <p:nvPr/>
        </p:nvSpPr>
        <p:spPr>
          <a:xfrm>
            <a:off x="624830" y="1849781"/>
            <a:ext cx="10435814" cy="3520648"/>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p>
        </p:txBody>
      </p:sp>
      <p:sp>
        <p:nvSpPr>
          <p:cNvPr id="2" name="pole tekstowe 1"/>
          <p:cNvSpPr txBox="1"/>
          <p:nvPr/>
        </p:nvSpPr>
        <p:spPr>
          <a:xfrm>
            <a:off x="720762" y="2332118"/>
            <a:ext cx="8294146" cy="2392963"/>
          </a:xfrm>
          <a:prstGeom prst="rect">
            <a:avLst/>
          </a:prstGeom>
          <a:noFill/>
        </p:spPr>
        <p:txBody>
          <a:bodyPr wrap="square" rtlCol="0">
            <a:spAutoFit/>
          </a:bodyPr>
          <a:lstStyle/>
          <a:p>
            <a:pPr algn="just">
              <a:spcAft>
                <a:spcPts val="1333"/>
              </a:spcAft>
            </a:pPr>
            <a:r>
              <a:rPr lang="en-US" sz="1100" dirty="0"/>
              <a:t>Protective coatings are the most widespread solution for protecting steel against corrosion. Anti-corrosion primer is generally applied immediately after steel is manufactured in order to prevent rusting during storage and transportation, and before further processing (cutting, welding, pinning, drilling</a:t>
            </a:r>
            <a:r>
              <a:rPr lang="en-US" sz="1100"/>
              <a:t>, etc.).</a:t>
            </a:r>
            <a:r>
              <a:rPr lang="en-US" sz="1100" dirty="0"/>
              <a:t> </a:t>
            </a:r>
          </a:p>
          <a:p>
            <a:pPr algn="just">
              <a:spcAft>
                <a:spcPts val="1333"/>
              </a:spcAft>
            </a:pPr>
            <a:r>
              <a:rPr lang="en-US" sz="1100" dirty="0"/>
              <a:t>The recommended anti-corrosion primers are often too thick (~50μm) for welding and need to be removed before welding or pinning. Removal is usually performed by grinding. </a:t>
            </a:r>
          </a:p>
          <a:p>
            <a:pPr algn="just">
              <a:spcAft>
                <a:spcPts val="1333"/>
              </a:spcAft>
            </a:pPr>
            <a:r>
              <a:rPr lang="en-US" sz="1100" dirty="0"/>
              <a:t>There is possible to find new primer products on the market which claim to provide good corrosion protection and to be weldable. These products often need to be applied in thin layers to be weldable (about 25 microns thick coating to enable an arc to strike through and reduce the chances of porosity due to their zinc content).Where primers are thin enough (~25μm) to allow welding, their anti-corrosion properties are limited that it does not reduce the corrosion. That is why they are not often used.</a:t>
            </a:r>
          </a:p>
          <a:p>
            <a:endParaRPr lang="pl-PL" dirty="0"/>
          </a:p>
        </p:txBody>
      </p:sp>
      <p:pic>
        <p:nvPicPr>
          <p:cNvPr id="9" name="Obraz 8"/>
          <p:cNvPicPr>
            <a:picLocks noChangeAspect="1"/>
          </p:cNvPicPr>
          <p:nvPr/>
        </p:nvPicPr>
        <p:blipFill>
          <a:blip r:embed="rId3"/>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215778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335117" y="5544845"/>
            <a:ext cx="3749365" cy="1176630"/>
          </a:xfrm>
          <a:prstGeom prst="rect">
            <a:avLst/>
          </a:prstGeom>
        </p:spPr>
      </p:pic>
      <p:pic>
        <p:nvPicPr>
          <p:cNvPr id="4" name="Symbol zastępczy zawartości 3"/>
          <p:cNvPicPr>
            <a:picLocks noGrp="1" noChangeAspect="1"/>
          </p:cNvPicPr>
          <p:nvPr>
            <p:ph idx="1"/>
          </p:nvPr>
        </p:nvPicPr>
        <p:blipFill>
          <a:blip r:embed="rId3"/>
          <a:stretch>
            <a:fillRect/>
          </a:stretch>
        </p:blipFill>
        <p:spPr>
          <a:xfrm>
            <a:off x="3585882" y="536262"/>
            <a:ext cx="7588119" cy="5210395"/>
          </a:xfrm>
          <a:prstGeom prst="rect">
            <a:avLst/>
          </a:prstGeom>
          <a:ln w="28575">
            <a:noFill/>
          </a:ln>
        </p:spPr>
      </p:pic>
      <p:sp>
        <p:nvSpPr>
          <p:cNvPr id="5" name="Symbol zastępczy numeru slajdu 4"/>
          <p:cNvSpPr>
            <a:spLocks noGrp="1"/>
          </p:cNvSpPr>
          <p:nvPr>
            <p:ph type="sldNum" sz="quarter" idx="12"/>
          </p:nvPr>
        </p:nvSpPr>
        <p:spPr/>
        <p:txBody>
          <a:bodyPr/>
          <a:lstStyle/>
          <a:p>
            <a:fld id="{64068061-48BF-4DF0-8B38-3F283F6CD9DD}" type="slidenum">
              <a:rPr lang="pl-PL" smtClean="0"/>
              <a:t>12</a:t>
            </a:fld>
            <a:endParaRPr lang="pl-PL"/>
          </a:p>
        </p:txBody>
      </p:sp>
    </p:spTree>
    <p:extLst>
      <p:ext uri="{BB962C8B-B14F-4D97-AF65-F5344CB8AC3E}">
        <p14:creationId xmlns:p14="http://schemas.microsoft.com/office/powerpoint/2010/main" val="297243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
          <p:cNvPicPr/>
          <p:nvPr/>
        </p:nvPicPr>
        <p:blipFill>
          <a:blip r:embed="rId3" cstate="print">
            <a:extLst>
              <a:ext uri="{28A0092B-C50C-407E-A947-70E740481C1C}">
                <a14:useLocalDpi xmlns:a14="http://schemas.microsoft.com/office/drawing/2010/main" val="0"/>
              </a:ext>
            </a:extLst>
          </a:blip>
          <a:stretch>
            <a:fillRect/>
          </a:stretch>
        </p:blipFill>
        <p:spPr>
          <a:xfrm>
            <a:off x="3894264" y="4769687"/>
            <a:ext cx="2090115" cy="1691776"/>
          </a:xfrm>
          <a:prstGeom prst="rect">
            <a:avLst/>
          </a:prstGeom>
        </p:spPr>
      </p:pic>
      <p:pic>
        <p:nvPicPr>
          <p:cNvPr id="16" name="Obraz 15"/>
          <p:cNvPicPr>
            <a:picLocks noChangeAspect="1"/>
          </p:cNvPicPr>
          <p:nvPr/>
        </p:nvPicPr>
        <p:blipFill>
          <a:blip r:embed="rId4"/>
          <a:stretch>
            <a:fillRect/>
          </a:stretch>
        </p:blipFill>
        <p:spPr>
          <a:xfrm>
            <a:off x="6576471" y="984164"/>
            <a:ext cx="951195" cy="1660482"/>
          </a:xfrm>
          <a:prstGeom prst="rect">
            <a:avLst/>
          </a:prstGeom>
        </p:spPr>
      </p:pic>
      <p:pic>
        <p:nvPicPr>
          <p:cNvPr id="6" name="Obraz 5"/>
          <p:cNvPicPr>
            <a:picLocks noChangeAspect="1"/>
          </p:cNvPicPr>
          <p:nvPr/>
        </p:nvPicPr>
        <p:blipFill>
          <a:blip r:embed="rId5"/>
          <a:stretch>
            <a:fillRect/>
          </a:stretch>
        </p:blipFill>
        <p:spPr>
          <a:xfrm>
            <a:off x="3894266" y="2863203"/>
            <a:ext cx="2128929" cy="1719221"/>
          </a:xfrm>
          <a:prstGeom prst="rect">
            <a:avLst/>
          </a:prstGeom>
        </p:spPr>
      </p:pic>
      <p:pic>
        <p:nvPicPr>
          <p:cNvPr id="5" name="Obraz 4"/>
          <p:cNvPicPr>
            <a:picLocks noChangeAspect="1"/>
          </p:cNvPicPr>
          <p:nvPr/>
        </p:nvPicPr>
        <p:blipFill>
          <a:blip r:embed="rId6"/>
          <a:stretch>
            <a:fillRect/>
          </a:stretch>
        </p:blipFill>
        <p:spPr>
          <a:xfrm>
            <a:off x="3894265" y="984164"/>
            <a:ext cx="2090115" cy="1687876"/>
          </a:xfrm>
          <a:prstGeom prst="rect">
            <a:avLst/>
          </a:prstGeom>
        </p:spPr>
      </p:pic>
      <p:pic>
        <p:nvPicPr>
          <p:cNvPr id="17" name="Obraz 16"/>
          <p:cNvPicPr>
            <a:picLocks noChangeAspect="1"/>
          </p:cNvPicPr>
          <p:nvPr/>
        </p:nvPicPr>
        <p:blipFill>
          <a:blip r:embed="rId4"/>
          <a:stretch>
            <a:fillRect/>
          </a:stretch>
        </p:blipFill>
        <p:spPr>
          <a:xfrm>
            <a:off x="6576471" y="2892572"/>
            <a:ext cx="951195" cy="1660482"/>
          </a:xfrm>
          <a:prstGeom prst="rect">
            <a:avLst/>
          </a:prstGeom>
        </p:spPr>
      </p:pic>
      <p:sp>
        <p:nvSpPr>
          <p:cNvPr id="19" name="Symbol zastępczy zawartości 2"/>
          <p:cNvSpPr txBox="1">
            <a:spLocks/>
          </p:cNvSpPr>
          <p:nvPr/>
        </p:nvSpPr>
        <p:spPr>
          <a:xfrm>
            <a:off x="624830" y="2865178"/>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Head Pins with insulation</a:t>
            </a:r>
          </a:p>
          <a:p>
            <a:pPr marL="0" indent="0">
              <a:buNone/>
            </a:pPr>
            <a:r>
              <a:rPr lang="en-US" sz="1200" dirty="0">
                <a:latin typeface="Garamond" panose="02020404030301010803" pitchFamily="18" charset="0"/>
              </a:rPr>
              <a:t>Insulated fasteners allow the fixing</a:t>
            </a:r>
          </a:p>
          <a:p>
            <a:pPr marL="0" indent="0">
              <a:buNone/>
            </a:pPr>
            <a:r>
              <a:rPr lang="en-US" sz="1200" dirty="0">
                <a:latin typeface="Garamond" panose="02020404030301010803" pitchFamily="18" charset="0"/>
              </a:rPr>
              <a:t>in a single operation of aluminum</a:t>
            </a:r>
          </a:p>
          <a:p>
            <a:pPr marL="0" indent="0">
              <a:buNone/>
            </a:pPr>
            <a:r>
              <a:rPr lang="en-US" sz="1200" dirty="0">
                <a:latin typeface="Garamond" panose="02020404030301010803" pitchFamily="18" charset="0"/>
              </a:rPr>
              <a:t>faced insulation such as lamella mats </a:t>
            </a:r>
          </a:p>
          <a:p>
            <a:pPr marL="0" indent="0">
              <a:buNone/>
            </a:pPr>
            <a:r>
              <a:rPr lang="en-US" sz="1200" dirty="0">
                <a:latin typeface="Garamond" panose="02020404030301010803" pitchFamily="18" charset="0"/>
              </a:rPr>
              <a:t>or wired mats to the metal surfaces.</a:t>
            </a:r>
          </a:p>
        </p:txBody>
      </p:sp>
      <p:sp>
        <p:nvSpPr>
          <p:cNvPr id="20" name="Symbol zastępczy zawartości 2"/>
          <p:cNvSpPr txBox="1">
            <a:spLocks/>
          </p:cNvSpPr>
          <p:nvPr/>
        </p:nvSpPr>
        <p:spPr>
          <a:xfrm>
            <a:off x="624830" y="4773587"/>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b="1" dirty="0"/>
              <a:t>Head Pin Black with</a:t>
            </a:r>
            <a:r>
              <a:rPr lang="en-US" sz="1200" b="1" dirty="0"/>
              <a:t> insulation</a:t>
            </a:r>
          </a:p>
          <a:p>
            <a:pPr marL="0" indent="0">
              <a:buNone/>
            </a:pPr>
            <a:r>
              <a:rPr lang="en-US" sz="1200" dirty="0">
                <a:latin typeface="Garamond" panose="02020404030301010803" pitchFamily="18" charset="0"/>
              </a:rPr>
              <a:t>Insulated fasteners allow the fixing</a:t>
            </a:r>
          </a:p>
          <a:p>
            <a:pPr marL="0" indent="0">
              <a:buNone/>
            </a:pPr>
            <a:r>
              <a:rPr lang="en-US" sz="1200" dirty="0">
                <a:latin typeface="Garamond" panose="02020404030301010803" pitchFamily="18" charset="0"/>
              </a:rPr>
              <a:t>in a single operation of </a:t>
            </a:r>
            <a:r>
              <a:rPr lang="pl-PL" sz="1200" dirty="0">
                <a:latin typeface="Garamond" panose="02020404030301010803" pitchFamily="18" charset="0"/>
              </a:rPr>
              <a:t>black </a:t>
            </a:r>
            <a:r>
              <a:rPr lang="en-US" sz="1200" dirty="0">
                <a:latin typeface="Garamond" panose="02020404030301010803" pitchFamily="18" charset="0"/>
              </a:rPr>
              <a:t>aluminum</a:t>
            </a:r>
          </a:p>
          <a:p>
            <a:pPr marL="0" indent="0">
              <a:buNone/>
            </a:pPr>
            <a:r>
              <a:rPr lang="en-US" sz="1200" dirty="0">
                <a:latin typeface="Garamond" panose="02020404030301010803" pitchFamily="18" charset="0"/>
              </a:rPr>
              <a:t>faced insulation such as lamella mats </a:t>
            </a:r>
          </a:p>
          <a:p>
            <a:pPr marL="0" indent="0">
              <a:buNone/>
            </a:pPr>
            <a:r>
              <a:rPr lang="en-US" sz="1200" dirty="0">
                <a:latin typeface="Garamond" panose="02020404030301010803" pitchFamily="18" charset="0"/>
              </a:rPr>
              <a:t>or wired mats to the metal surfaces.</a:t>
            </a:r>
          </a:p>
        </p:txBody>
      </p:sp>
      <p:sp>
        <p:nvSpPr>
          <p:cNvPr id="24" name="pole tekstowe 23"/>
          <p:cNvSpPr txBox="1"/>
          <p:nvPr/>
        </p:nvSpPr>
        <p:spPr>
          <a:xfrm>
            <a:off x="7777327" y="1478207"/>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26" name="pole tekstowe 25"/>
          <p:cNvSpPr txBox="1"/>
          <p:nvPr/>
        </p:nvSpPr>
        <p:spPr>
          <a:xfrm>
            <a:off x="7777327" y="1764308"/>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27" name="pole tekstowe 26"/>
          <p:cNvSpPr txBox="1"/>
          <p:nvPr/>
        </p:nvSpPr>
        <p:spPr>
          <a:xfrm>
            <a:off x="7777327" y="2045239"/>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28" name="pole tekstowe 27"/>
          <p:cNvSpPr txBox="1"/>
          <p:nvPr/>
        </p:nvSpPr>
        <p:spPr>
          <a:xfrm>
            <a:off x="7777327" y="1466846"/>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29" name="pole tekstowe 28"/>
          <p:cNvSpPr txBox="1"/>
          <p:nvPr/>
        </p:nvSpPr>
        <p:spPr>
          <a:xfrm>
            <a:off x="7777327" y="1752947"/>
            <a:ext cx="3033656" cy="246221"/>
          </a:xfrm>
          <a:prstGeom prst="rect">
            <a:avLst/>
          </a:prstGeom>
          <a:solidFill>
            <a:srgbClr val="00B0F0"/>
          </a:solidFill>
        </p:spPr>
        <p:txBody>
          <a:bodyPr wrap="square" rtlCol="0">
            <a:spAutoFit/>
          </a:bodyPr>
          <a:lstStyle/>
          <a:p>
            <a:r>
              <a:rPr lang="pl-PL" sz="1000" dirty="0">
                <a:solidFill>
                  <a:schemeClr val="bg1"/>
                </a:solidFill>
              </a:rPr>
              <a:t>D2 (mm)  - 2,7    </a:t>
            </a:r>
          </a:p>
        </p:txBody>
      </p:sp>
      <p:sp>
        <p:nvSpPr>
          <p:cNvPr id="30" name="pole tekstowe 29"/>
          <p:cNvSpPr txBox="1"/>
          <p:nvPr/>
        </p:nvSpPr>
        <p:spPr>
          <a:xfrm>
            <a:off x="7777327" y="2033878"/>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2" name="pole tekstowe 31"/>
          <p:cNvSpPr txBox="1"/>
          <p:nvPr/>
        </p:nvSpPr>
        <p:spPr>
          <a:xfrm>
            <a:off x="7777327" y="3319091"/>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3" name="pole tekstowe 32"/>
          <p:cNvSpPr txBox="1"/>
          <p:nvPr/>
        </p:nvSpPr>
        <p:spPr>
          <a:xfrm>
            <a:off x="7777327" y="3605192"/>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34" name="pole tekstowe 33"/>
          <p:cNvSpPr txBox="1"/>
          <p:nvPr/>
        </p:nvSpPr>
        <p:spPr>
          <a:xfrm>
            <a:off x="7777327" y="3886123"/>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5" name="pole tekstowe 34"/>
          <p:cNvSpPr txBox="1"/>
          <p:nvPr/>
        </p:nvSpPr>
        <p:spPr>
          <a:xfrm>
            <a:off x="7777327" y="3307730"/>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6" name="pole tekstowe 35"/>
          <p:cNvSpPr txBox="1"/>
          <p:nvPr/>
        </p:nvSpPr>
        <p:spPr>
          <a:xfrm>
            <a:off x="7777327" y="3593831"/>
            <a:ext cx="3033656" cy="246221"/>
          </a:xfrm>
          <a:prstGeom prst="rect">
            <a:avLst/>
          </a:prstGeom>
          <a:solidFill>
            <a:srgbClr val="00B0F0"/>
          </a:solidFill>
        </p:spPr>
        <p:txBody>
          <a:bodyPr wrap="square" rtlCol="0">
            <a:spAutoFit/>
          </a:bodyPr>
          <a:lstStyle/>
          <a:p>
            <a:r>
              <a:rPr lang="pl-PL" sz="1000" dirty="0">
                <a:solidFill>
                  <a:schemeClr val="bg1"/>
                </a:solidFill>
              </a:rPr>
              <a:t>D2 (mm)  - 2,7    </a:t>
            </a:r>
          </a:p>
        </p:txBody>
      </p:sp>
      <p:sp>
        <p:nvSpPr>
          <p:cNvPr id="37" name="pole tekstowe 36"/>
          <p:cNvSpPr txBox="1"/>
          <p:nvPr/>
        </p:nvSpPr>
        <p:spPr>
          <a:xfrm>
            <a:off x="7777327" y="3874762"/>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8" name="pole tekstowe 37"/>
          <p:cNvSpPr txBox="1"/>
          <p:nvPr/>
        </p:nvSpPr>
        <p:spPr>
          <a:xfrm>
            <a:off x="7777327" y="5235904"/>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9" name="pole tekstowe 38"/>
          <p:cNvSpPr txBox="1"/>
          <p:nvPr/>
        </p:nvSpPr>
        <p:spPr>
          <a:xfrm>
            <a:off x="7777327" y="5522005"/>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40" name="pole tekstowe 39"/>
          <p:cNvSpPr txBox="1"/>
          <p:nvPr/>
        </p:nvSpPr>
        <p:spPr>
          <a:xfrm>
            <a:off x="7777327" y="5802936"/>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41" name="pole tekstowe 40"/>
          <p:cNvSpPr txBox="1"/>
          <p:nvPr/>
        </p:nvSpPr>
        <p:spPr>
          <a:xfrm>
            <a:off x="7777327" y="5224543"/>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42" name="pole tekstowe 41"/>
          <p:cNvSpPr txBox="1"/>
          <p:nvPr/>
        </p:nvSpPr>
        <p:spPr>
          <a:xfrm>
            <a:off x="7777327" y="5510644"/>
            <a:ext cx="3033656" cy="246221"/>
          </a:xfrm>
          <a:prstGeom prst="rect">
            <a:avLst/>
          </a:prstGeom>
          <a:solidFill>
            <a:srgbClr val="00B0F0"/>
          </a:solidFill>
        </p:spPr>
        <p:txBody>
          <a:bodyPr wrap="square" rtlCol="0">
            <a:spAutoFit/>
          </a:bodyPr>
          <a:lstStyle/>
          <a:p>
            <a:r>
              <a:rPr lang="pl-PL" sz="1000" dirty="0">
                <a:solidFill>
                  <a:schemeClr val="bg1"/>
                </a:solidFill>
              </a:rPr>
              <a:t>D2 (mm)  - 2,7    </a:t>
            </a:r>
          </a:p>
        </p:txBody>
      </p:sp>
      <p:sp>
        <p:nvSpPr>
          <p:cNvPr id="43" name="pole tekstowe 42"/>
          <p:cNvSpPr txBox="1"/>
          <p:nvPr/>
        </p:nvSpPr>
        <p:spPr>
          <a:xfrm>
            <a:off x="7777327" y="5791575"/>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 name="Symbol zastępczy zawartości 2"/>
          <p:cNvSpPr>
            <a:spLocks noGrp="1"/>
          </p:cNvSpPr>
          <p:nvPr>
            <p:ph idx="1"/>
          </p:nvPr>
        </p:nvSpPr>
        <p:spPr>
          <a:xfrm>
            <a:off x="624830" y="984164"/>
            <a:ext cx="10435814" cy="1687876"/>
          </a:xfrm>
          <a:ln w="19050">
            <a:solidFill>
              <a:schemeClr val="accent5"/>
            </a:solidFill>
          </a:ln>
        </p:spPr>
        <p:txBody>
          <a:bodyPr>
            <a:normAutofit/>
          </a:bodyPr>
          <a:lstStyle/>
          <a:p>
            <a:pPr marL="0" indent="0">
              <a:buNone/>
            </a:pPr>
            <a:r>
              <a:rPr lang="en-US" sz="1200" b="1" dirty="0"/>
              <a:t>Head Pins without insulation</a:t>
            </a:r>
          </a:p>
          <a:p>
            <a:pPr marL="0" indent="0">
              <a:buNone/>
            </a:pPr>
            <a:r>
              <a:rPr lang="en-US" sz="1200" dirty="0">
                <a:latin typeface="Garamond" panose="02020404030301010803" pitchFamily="18" charset="0"/>
              </a:rPr>
              <a:t>Fasteners allow the fixing in</a:t>
            </a:r>
          </a:p>
          <a:p>
            <a:pPr marL="0" indent="0">
              <a:buNone/>
            </a:pPr>
            <a:r>
              <a:rPr lang="en-US" sz="1200" dirty="0">
                <a:latin typeface="Garamond" panose="02020404030301010803" pitchFamily="18" charset="0"/>
              </a:rPr>
              <a:t>a single operation of non-aluminum</a:t>
            </a:r>
          </a:p>
          <a:p>
            <a:pPr marL="0" indent="0">
              <a:buNone/>
            </a:pPr>
            <a:r>
              <a:rPr lang="en-US" sz="1200" dirty="0">
                <a:latin typeface="Garamond" panose="02020404030301010803" pitchFamily="18" charset="0"/>
              </a:rPr>
              <a:t>faced insulation such as lamella mats </a:t>
            </a:r>
          </a:p>
          <a:p>
            <a:pPr marL="0" indent="0">
              <a:buNone/>
            </a:pPr>
            <a:r>
              <a:rPr lang="en-US" sz="1200" dirty="0">
                <a:latin typeface="Garamond" panose="02020404030301010803" pitchFamily="18" charset="0"/>
              </a:rPr>
              <a:t>or wired mats to the metal surfaces</a:t>
            </a:r>
            <a:r>
              <a:rPr lang="pl-PL" sz="1000" dirty="0"/>
              <a:t>.</a:t>
            </a:r>
            <a:endParaRPr lang="en-US" sz="1000" dirty="0"/>
          </a:p>
        </p:txBody>
      </p:sp>
      <p:sp>
        <p:nvSpPr>
          <p:cNvPr id="44" name="pole tekstowe 43"/>
          <p:cNvSpPr txBox="1"/>
          <p:nvPr/>
        </p:nvSpPr>
        <p:spPr>
          <a:xfrm>
            <a:off x="624830" y="387192"/>
            <a:ext cx="10435814" cy="369332"/>
          </a:xfrm>
          <a:prstGeom prst="rect">
            <a:avLst/>
          </a:prstGeom>
          <a:noFill/>
          <a:ln w="19050">
            <a:solidFill>
              <a:srgbClr val="0070C0"/>
            </a:solidFill>
          </a:ln>
        </p:spPr>
        <p:txBody>
          <a:bodyPr wrap="square" rtlCol="0">
            <a:spAutoFit/>
          </a:bodyPr>
          <a:lstStyle/>
          <a:p>
            <a:r>
              <a:rPr lang="pl-PL" b="1" dirty="0"/>
              <a:t>HVAC INSTALLATIONS</a:t>
            </a:r>
          </a:p>
        </p:txBody>
      </p:sp>
      <p:pic>
        <p:nvPicPr>
          <p:cNvPr id="46" name="Obraz 45"/>
          <p:cNvPicPr>
            <a:picLocks noChangeAspect="1"/>
          </p:cNvPicPr>
          <p:nvPr/>
        </p:nvPicPr>
        <p:blipFill>
          <a:blip r:embed="rId4"/>
          <a:stretch>
            <a:fillRect/>
          </a:stretch>
        </p:blipFill>
        <p:spPr>
          <a:xfrm>
            <a:off x="6576470" y="4785334"/>
            <a:ext cx="951195" cy="1660482"/>
          </a:xfrm>
          <a:prstGeom prst="rect">
            <a:avLst/>
          </a:prstGeom>
        </p:spPr>
      </p:pic>
      <p:sp>
        <p:nvSpPr>
          <p:cNvPr id="47" name="Symbol zastępczy numeru slajdu 46"/>
          <p:cNvSpPr>
            <a:spLocks noGrp="1"/>
          </p:cNvSpPr>
          <p:nvPr>
            <p:ph type="sldNum" sz="quarter" idx="12"/>
          </p:nvPr>
        </p:nvSpPr>
        <p:spPr/>
        <p:txBody>
          <a:bodyPr/>
          <a:lstStyle/>
          <a:p>
            <a:fld id="{64068061-48BF-4DF0-8B38-3F283F6CD9DD}" type="slidenum">
              <a:rPr lang="pl-PL" smtClean="0"/>
              <a:t>2</a:t>
            </a:fld>
            <a:endParaRPr lang="pl-PL"/>
          </a:p>
        </p:txBody>
      </p:sp>
      <p:pic>
        <p:nvPicPr>
          <p:cNvPr id="49" name="Obraz 48"/>
          <p:cNvPicPr>
            <a:picLocks noChangeAspect="1"/>
          </p:cNvPicPr>
          <p:nvPr/>
        </p:nvPicPr>
        <p:blipFill>
          <a:blip r:embed="rId7"/>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177453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594" y="4643288"/>
            <a:ext cx="1948472" cy="1948472"/>
          </a:xfrm>
          <a:prstGeom prst="rect">
            <a:avLst/>
          </a:prstGeom>
        </p:spPr>
      </p:pic>
      <p:pic>
        <p:nvPicPr>
          <p:cNvPr id="12" name="Obraz 11"/>
          <p:cNvPicPr>
            <a:picLocks noChangeAspect="1"/>
          </p:cNvPicPr>
          <p:nvPr/>
        </p:nvPicPr>
        <p:blipFill>
          <a:blip r:embed="rId3"/>
          <a:stretch>
            <a:fillRect/>
          </a:stretch>
        </p:blipFill>
        <p:spPr>
          <a:xfrm>
            <a:off x="4090407" y="4769141"/>
            <a:ext cx="1573926" cy="1664099"/>
          </a:xfrm>
          <a:prstGeom prst="rect">
            <a:avLst/>
          </a:prstGeom>
        </p:spPr>
      </p:pic>
      <p:pic>
        <p:nvPicPr>
          <p:cNvPr id="2" name="Obraz 1"/>
          <p:cNvPicPr>
            <a:picLocks noChangeAspect="1"/>
          </p:cNvPicPr>
          <p:nvPr/>
        </p:nvPicPr>
        <p:blipFill>
          <a:blip r:embed="rId4"/>
          <a:stretch>
            <a:fillRect/>
          </a:stretch>
        </p:blipFill>
        <p:spPr>
          <a:xfrm>
            <a:off x="3894265" y="2840502"/>
            <a:ext cx="2115167" cy="1708106"/>
          </a:xfrm>
          <a:prstGeom prst="rect">
            <a:avLst/>
          </a:prstGeom>
        </p:spPr>
      </p:pic>
      <p:pic>
        <p:nvPicPr>
          <p:cNvPr id="9" name="Obraz 8"/>
          <p:cNvPicPr>
            <a:picLocks noChangeAspect="1"/>
          </p:cNvPicPr>
          <p:nvPr/>
        </p:nvPicPr>
        <p:blipFill>
          <a:blip r:embed="rId5"/>
          <a:stretch>
            <a:fillRect/>
          </a:stretch>
        </p:blipFill>
        <p:spPr>
          <a:xfrm>
            <a:off x="3894265" y="984162"/>
            <a:ext cx="2115167" cy="1662407"/>
          </a:xfrm>
          <a:prstGeom prst="rect">
            <a:avLst/>
          </a:prstGeom>
        </p:spPr>
      </p:pic>
      <p:pic>
        <p:nvPicPr>
          <p:cNvPr id="18" name="Obraz 17"/>
          <p:cNvPicPr>
            <a:picLocks noChangeAspect="1"/>
          </p:cNvPicPr>
          <p:nvPr/>
        </p:nvPicPr>
        <p:blipFill>
          <a:blip r:embed="rId6"/>
          <a:stretch>
            <a:fillRect/>
          </a:stretch>
        </p:blipFill>
        <p:spPr>
          <a:xfrm>
            <a:off x="6576471" y="969477"/>
            <a:ext cx="929150" cy="1691775"/>
          </a:xfrm>
          <a:prstGeom prst="rect">
            <a:avLst/>
          </a:prstGeom>
        </p:spPr>
      </p:pic>
      <p:sp>
        <p:nvSpPr>
          <p:cNvPr id="19" name="Symbol zastępczy zawartości 2"/>
          <p:cNvSpPr txBox="1">
            <a:spLocks/>
          </p:cNvSpPr>
          <p:nvPr/>
        </p:nvSpPr>
        <p:spPr>
          <a:xfrm>
            <a:off x="624830" y="2865178"/>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Pin washer</a:t>
            </a:r>
          </a:p>
          <a:p>
            <a:pPr marL="0" indent="0">
              <a:buFont typeface="Arial" panose="020B0604020202020204" pitchFamily="34" charset="0"/>
              <a:buNone/>
            </a:pPr>
            <a:r>
              <a:rPr lang="en-US" sz="1200" dirty="0">
                <a:latin typeface="Garamond" panose="02020404030301010803" pitchFamily="18" charset="0"/>
              </a:rPr>
              <a:t>Used </a:t>
            </a:r>
            <a:r>
              <a:rPr lang="pl-PL" sz="1200" dirty="0">
                <a:latin typeface="Garamond" panose="02020404030301010803" pitchFamily="18" charset="0"/>
              </a:rPr>
              <a:t>to </a:t>
            </a:r>
            <a:r>
              <a:rPr lang="en-US" sz="1200" dirty="0">
                <a:latin typeface="Garamond" panose="02020404030301010803" pitchFamily="18" charset="0"/>
              </a:rPr>
              <a:t>make sure that</a:t>
            </a:r>
            <a:r>
              <a:rPr lang="pl-PL" sz="1200" dirty="0">
                <a:latin typeface="Garamond" panose="02020404030301010803" pitchFamily="18" charset="0"/>
              </a:rPr>
              <a:t> </a:t>
            </a:r>
            <a:r>
              <a:rPr lang="en-US" sz="1200" dirty="0">
                <a:latin typeface="Garamond" panose="02020404030301010803" pitchFamily="18" charset="0"/>
              </a:rPr>
              <a:t>the insulation </a:t>
            </a:r>
            <a:endParaRPr lang="pl-PL" sz="1200" dirty="0">
              <a:latin typeface="Garamond" panose="02020404030301010803" pitchFamily="18" charset="0"/>
            </a:endParaRPr>
          </a:p>
          <a:p>
            <a:pPr marL="0" indent="0">
              <a:buFont typeface="Arial" panose="020B0604020202020204" pitchFamily="34" charset="0"/>
              <a:buNone/>
            </a:pPr>
            <a:r>
              <a:rPr lang="en-US" sz="1200" dirty="0">
                <a:latin typeface="Garamond" panose="02020404030301010803" pitchFamily="18" charset="0"/>
              </a:rPr>
              <a:t>material applied is held securely in place.</a:t>
            </a:r>
          </a:p>
        </p:txBody>
      </p:sp>
      <p:sp>
        <p:nvSpPr>
          <p:cNvPr id="20" name="Symbol zastępczy zawartości 2"/>
          <p:cNvSpPr txBox="1">
            <a:spLocks/>
          </p:cNvSpPr>
          <p:nvPr/>
        </p:nvSpPr>
        <p:spPr>
          <a:xfrm>
            <a:off x="624830" y="4773587"/>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b="1" dirty="0"/>
              <a:t>Alu Spots</a:t>
            </a:r>
            <a:endParaRPr lang="en-US" sz="1200" b="1" dirty="0"/>
          </a:p>
        </p:txBody>
      </p:sp>
      <p:sp>
        <p:nvSpPr>
          <p:cNvPr id="24" name="pole tekstowe 23"/>
          <p:cNvSpPr txBox="1"/>
          <p:nvPr/>
        </p:nvSpPr>
        <p:spPr>
          <a:xfrm>
            <a:off x="7777327" y="1478207"/>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26" name="pole tekstowe 25"/>
          <p:cNvSpPr txBox="1"/>
          <p:nvPr/>
        </p:nvSpPr>
        <p:spPr>
          <a:xfrm>
            <a:off x="7777327" y="1764308"/>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27" name="pole tekstowe 26"/>
          <p:cNvSpPr txBox="1"/>
          <p:nvPr/>
        </p:nvSpPr>
        <p:spPr>
          <a:xfrm>
            <a:off x="7777327" y="2045239"/>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28" name="pole tekstowe 27"/>
          <p:cNvSpPr txBox="1"/>
          <p:nvPr/>
        </p:nvSpPr>
        <p:spPr>
          <a:xfrm>
            <a:off x="7777327" y="1466846"/>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29" name="pole tekstowe 28"/>
          <p:cNvSpPr txBox="1"/>
          <p:nvPr/>
        </p:nvSpPr>
        <p:spPr>
          <a:xfrm>
            <a:off x="7777327" y="1752947"/>
            <a:ext cx="3033656" cy="246221"/>
          </a:xfrm>
          <a:prstGeom prst="rect">
            <a:avLst/>
          </a:prstGeom>
          <a:solidFill>
            <a:srgbClr val="00B0F0"/>
          </a:solidFill>
        </p:spPr>
        <p:txBody>
          <a:bodyPr wrap="square" rtlCol="0">
            <a:spAutoFit/>
          </a:bodyPr>
          <a:lstStyle/>
          <a:p>
            <a:r>
              <a:rPr lang="pl-PL" sz="1000" dirty="0">
                <a:solidFill>
                  <a:schemeClr val="bg1"/>
                </a:solidFill>
              </a:rPr>
              <a:t>D2 (mm)  - 2,7    </a:t>
            </a:r>
          </a:p>
        </p:txBody>
      </p:sp>
      <p:sp>
        <p:nvSpPr>
          <p:cNvPr id="30" name="pole tekstowe 29"/>
          <p:cNvSpPr txBox="1"/>
          <p:nvPr/>
        </p:nvSpPr>
        <p:spPr>
          <a:xfrm>
            <a:off x="7777327" y="2033878"/>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2" name="pole tekstowe 31"/>
          <p:cNvSpPr txBox="1"/>
          <p:nvPr/>
        </p:nvSpPr>
        <p:spPr>
          <a:xfrm>
            <a:off x="7777327" y="3319091"/>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3" name="pole tekstowe 32"/>
          <p:cNvSpPr txBox="1"/>
          <p:nvPr/>
        </p:nvSpPr>
        <p:spPr>
          <a:xfrm>
            <a:off x="7777327" y="3605192"/>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34" name="pole tekstowe 33"/>
          <p:cNvSpPr txBox="1"/>
          <p:nvPr/>
        </p:nvSpPr>
        <p:spPr>
          <a:xfrm>
            <a:off x="7777327" y="3886123"/>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5" name="pole tekstowe 34"/>
          <p:cNvSpPr txBox="1"/>
          <p:nvPr/>
        </p:nvSpPr>
        <p:spPr>
          <a:xfrm>
            <a:off x="7777327" y="3307730"/>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6" name="pole tekstowe 35"/>
          <p:cNvSpPr txBox="1"/>
          <p:nvPr/>
        </p:nvSpPr>
        <p:spPr>
          <a:xfrm>
            <a:off x="7777327" y="3593831"/>
            <a:ext cx="3033656" cy="246221"/>
          </a:xfrm>
          <a:prstGeom prst="rect">
            <a:avLst/>
          </a:prstGeom>
          <a:solidFill>
            <a:srgbClr val="00B0F0"/>
          </a:solidFill>
        </p:spPr>
        <p:txBody>
          <a:bodyPr wrap="square" rtlCol="0">
            <a:spAutoFit/>
          </a:bodyPr>
          <a:lstStyle/>
          <a:p>
            <a:r>
              <a:rPr lang="pl-PL" sz="1000" dirty="0">
                <a:solidFill>
                  <a:schemeClr val="bg1"/>
                </a:solidFill>
              </a:rPr>
              <a:t>Pin size (mm)  - 2,2 / 2,7 / 3    </a:t>
            </a:r>
          </a:p>
        </p:txBody>
      </p:sp>
      <p:sp>
        <p:nvSpPr>
          <p:cNvPr id="37" name="pole tekstowe 36"/>
          <p:cNvSpPr txBox="1"/>
          <p:nvPr/>
        </p:nvSpPr>
        <p:spPr>
          <a:xfrm>
            <a:off x="7777327" y="3874762"/>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     </a:t>
            </a:r>
          </a:p>
        </p:txBody>
      </p:sp>
      <p:sp>
        <p:nvSpPr>
          <p:cNvPr id="38" name="pole tekstowe 37"/>
          <p:cNvSpPr txBox="1"/>
          <p:nvPr/>
        </p:nvSpPr>
        <p:spPr>
          <a:xfrm>
            <a:off x="7777327" y="5235904"/>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9" name="pole tekstowe 38"/>
          <p:cNvSpPr txBox="1"/>
          <p:nvPr/>
        </p:nvSpPr>
        <p:spPr>
          <a:xfrm>
            <a:off x="7777327" y="5522005"/>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40" name="pole tekstowe 39"/>
          <p:cNvSpPr txBox="1"/>
          <p:nvPr/>
        </p:nvSpPr>
        <p:spPr>
          <a:xfrm>
            <a:off x="7777327" y="5802936"/>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41" name="pole tekstowe 40"/>
          <p:cNvSpPr txBox="1"/>
          <p:nvPr/>
        </p:nvSpPr>
        <p:spPr>
          <a:xfrm>
            <a:off x="7777327" y="5224543"/>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Spot diameter (mm)  - 60     </a:t>
            </a:r>
          </a:p>
        </p:txBody>
      </p:sp>
      <p:sp>
        <p:nvSpPr>
          <p:cNvPr id="42" name="pole tekstowe 41"/>
          <p:cNvSpPr txBox="1"/>
          <p:nvPr/>
        </p:nvSpPr>
        <p:spPr>
          <a:xfrm>
            <a:off x="7777327" y="5510644"/>
            <a:ext cx="3033656" cy="246221"/>
          </a:xfrm>
          <a:prstGeom prst="rect">
            <a:avLst/>
          </a:prstGeom>
          <a:solidFill>
            <a:srgbClr val="00B0F0"/>
          </a:solidFill>
        </p:spPr>
        <p:txBody>
          <a:bodyPr wrap="square" rtlCol="0">
            <a:spAutoFit/>
          </a:bodyPr>
          <a:lstStyle/>
          <a:p>
            <a:r>
              <a:rPr lang="pl-PL" sz="1000" dirty="0">
                <a:solidFill>
                  <a:schemeClr val="bg1"/>
                </a:solidFill>
              </a:rPr>
              <a:t>Spots on roll (pcs)  - 750     </a:t>
            </a:r>
          </a:p>
        </p:txBody>
      </p:sp>
      <p:sp>
        <p:nvSpPr>
          <p:cNvPr id="43" name="pole tekstowe 42"/>
          <p:cNvSpPr txBox="1"/>
          <p:nvPr/>
        </p:nvSpPr>
        <p:spPr>
          <a:xfrm>
            <a:off x="7777327" y="5791575"/>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Rolls per box (pcs) - 8</a:t>
            </a:r>
          </a:p>
        </p:txBody>
      </p:sp>
      <p:sp>
        <p:nvSpPr>
          <p:cNvPr id="3" name="Symbol zastępczy zawartości 2"/>
          <p:cNvSpPr>
            <a:spLocks noGrp="1"/>
          </p:cNvSpPr>
          <p:nvPr>
            <p:ph idx="1"/>
          </p:nvPr>
        </p:nvSpPr>
        <p:spPr>
          <a:xfrm>
            <a:off x="624830" y="984164"/>
            <a:ext cx="10435814" cy="1687876"/>
          </a:xfrm>
          <a:ln w="19050">
            <a:solidFill>
              <a:schemeClr val="accent5"/>
            </a:solidFill>
          </a:ln>
        </p:spPr>
        <p:txBody>
          <a:bodyPr>
            <a:normAutofit/>
          </a:bodyPr>
          <a:lstStyle/>
          <a:p>
            <a:pPr marL="0" indent="0">
              <a:buNone/>
            </a:pPr>
            <a:r>
              <a:rPr lang="en-US" sz="1200" b="1" dirty="0"/>
              <a:t>CD Pins without insulation</a:t>
            </a:r>
          </a:p>
          <a:p>
            <a:pPr marL="0" indent="0">
              <a:buNone/>
            </a:pPr>
            <a:r>
              <a:rPr lang="en-US" sz="1200" dirty="0">
                <a:latin typeface="Garamond" panose="02020404030301010803" pitchFamily="18" charset="0"/>
              </a:rPr>
              <a:t>Used to fix thermal and acoustic  insulation</a:t>
            </a:r>
          </a:p>
          <a:p>
            <a:pPr marL="0" indent="0">
              <a:buNone/>
            </a:pPr>
            <a:r>
              <a:rPr lang="en-US" sz="1200" dirty="0">
                <a:latin typeface="Garamond" panose="02020404030301010803" pitchFamily="18" charset="0"/>
              </a:rPr>
              <a:t>to the air ducts or other steel constructions.</a:t>
            </a:r>
            <a:endParaRPr lang="pl-PL" sz="1200" dirty="0">
              <a:latin typeface="Garamond" panose="02020404030301010803" pitchFamily="18" charset="0"/>
            </a:endParaRPr>
          </a:p>
        </p:txBody>
      </p:sp>
      <p:sp>
        <p:nvSpPr>
          <p:cNvPr id="44" name="pole tekstowe 43"/>
          <p:cNvSpPr txBox="1"/>
          <p:nvPr/>
        </p:nvSpPr>
        <p:spPr>
          <a:xfrm>
            <a:off x="624830" y="387192"/>
            <a:ext cx="10435814" cy="369332"/>
          </a:xfrm>
          <a:prstGeom prst="rect">
            <a:avLst/>
          </a:prstGeom>
          <a:noFill/>
          <a:ln w="19050">
            <a:solidFill>
              <a:srgbClr val="0070C0"/>
            </a:solidFill>
          </a:ln>
        </p:spPr>
        <p:txBody>
          <a:bodyPr wrap="square" rtlCol="0">
            <a:spAutoFit/>
          </a:bodyPr>
          <a:lstStyle/>
          <a:p>
            <a:r>
              <a:rPr lang="pl-PL" b="1" dirty="0"/>
              <a:t>HVAC INSTALLATIONS</a:t>
            </a:r>
          </a:p>
        </p:txBody>
      </p:sp>
      <p:pic>
        <p:nvPicPr>
          <p:cNvPr id="4" name="Obraz 3"/>
          <p:cNvPicPr>
            <a:picLocks noChangeAspect="1"/>
          </p:cNvPicPr>
          <p:nvPr/>
        </p:nvPicPr>
        <p:blipFill>
          <a:blip r:embed="rId7"/>
          <a:stretch>
            <a:fillRect/>
          </a:stretch>
        </p:blipFill>
        <p:spPr>
          <a:xfrm>
            <a:off x="6268454" y="2873598"/>
            <a:ext cx="1259212" cy="1635899"/>
          </a:xfrm>
          <a:prstGeom prst="rect">
            <a:avLst/>
          </a:prstGeom>
        </p:spPr>
      </p:pic>
      <p:sp>
        <p:nvSpPr>
          <p:cNvPr id="7" name="Prostokąt 6"/>
          <p:cNvSpPr/>
          <p:nvPr/>
        </p:nvSpPr>
        <p:spPr>
          <a:xfrm>
            <a:off x="624830" y="5055265"/>
            <a:ext cx="2792138" cy="1015663"/>
          </a:xfrm>
          <a:prstGeom prst="rect">
            <a:avLst/>
          </a:prstGeom>
        </p:spPr>
        <p:txBody>
          <a:bodyPr wrap="square">
            <a:spAutoFit/>
          </a:bodyPr>
          <a:lstStyle/>
          <a:p>
            <a:r>
              <a:rPr lang="en-US" sz="1200" dirty="0">
                <a:latin typeface="Garamond" panose="02020404030301010803" pitchFamily="18" charset="0"/>
              </a:rPr>
              <a:t>Aluminum Spots the optimal solution when it comes to cover pins heads. This is fast in installation, clean, a good looking, smooth, gapless and tight insulation surface. Delivered on the rolls.</a:t>
            </a:r>
          </a:p>
        </p:txBody>
      </p:sp>
      <p:sp>
        <p:nvSpPr>
          <p:cNvPr id="14" name="Symbol zastępczy numeru slajdu 13"/>
          <p:cNvSpPr>
            <a:spLocks noGrp="1"/>
          </p:cNvSpPr>
          <p:nvPr>
            <p:ph type="sldNum" sz="quarter" idx="12"/>
          </p:nvPr>
        </p:nvSpPr>
        <p:spPr/>
        <p:txBody>
          <a:bodyPr/>
          <a:lstStyle/>
          <a:p>
            <a:fld id="{64068061-48BF-4DF0-8B38-3F283F6CD9DD}" type="slidenum">
              <a:rPr lang="pl-PL" smtClean="0"/>
              <a:t>3</a:t>
            </a:fld>
            <a:endParaRPr lang="pl-PL"/>
          </a:p>
        </p:txBody>
      </p:sp>
      <p:pic>
        <p:nvPicPr>
          <p:cNvPr id="45" name="Obraz 44"/>
          <p:cNvPicPr>
            <a:picLocks noChangeAspect="1"/>
          </p:cNvPicPr>
          <p:nvPr/>
        </p:nvPicPr>
        <p:blipFill>
          <a:blip r:embed="rId8"/>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119574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a:stretch>
            <a:fillRect/>
          </a:stretch>
        </p:blipFill>
        <p:spPr>
          <a:xfrm>
            <a:off x="3894264" y="4735595"/>
            <a:ext cx="2115167" cy="1717996"/>
          </a:xfrm>
          <a:prstGeom prst="rect">
            <a:avLst/>
          </a:prstGeom>
        </p:spPr>
      </p:pic>
      <p:pic>
        <p:nvPicPr>
          <p:cNvPr id="10" name="Obraz 9"/>
          <p:cNvPicPr>
            <a:picLocks noChangeAspect="1"/>
          </p:cNvPicPr>
          <p:nvPr/>
        </p:nvPicPr>
        <p:blipFill>
          <a:blip r:embed="rId3"/>
          <a:stretch>
            <a:fillRect/>
          </a:stretch>
        </p:blipFill>
        <p:spPr>
          <a:xfrm>
            <a:off x="6597144" y="2799665"/>
            <a:ext cx="601831" cy="1763504"/>
          </a:xfrm>
          <a:prstGeom prst="rect">
            <a:avLst/>
          </a:prstGeom>
        </p:spPr>
      </p:pic>
      <p:pic>
        <p:nvPicPr>
          <p:cNvPr id="8" name="Obraz 7"/>
          <p:cNvPicPr>
            <a:picLocks noChangeAspect="1"/>
          </p:cNvPicPr>
          <p:nvPr/>
        </p:nvPicPr>
        <p:blipFill>
          <a:blip r:embed="rId4"/>
          <a:stretch>
            <a:fillRect/>
          </a:stretch>
        </p:blipFill>
        <p:spPr>
          <a:xfrm>
            <a:off x="3894264" y="2855062"/>
            <a:ext cx="2115167" cy="1708107"/>
          </a:xfrm>
          <a:prstGeom prst="rect">
            <a:avLst/>
          </a:prstGeom>
        </p:spPr>
      </p:pic>
      <p:pic>
        <p:nvPicPr>
          <p:cNvPr id="6" name="Obraz 5"/>
          <p:cNvPicPr>
            <a:picLocks noChangeAspect="1"/>
          </p:cNvPicPr>
          <p:nvPr/>
        </p:nvPicPr>
        <p:blipFill>
          <a:blip r:embed="rId5"/>
          <a:stretch>
            <a:fillRect/>
          </a:stretch>
        </p:blipFill>
        <p:spPr>
          <a:xfrm>
            <a:off x="6551930" y="992697"/>
            <a:ext cx="692260" cy="1670810"/>
          </a:xfrm>
          <a:prstGeom prst="rect">
            <a:avLst/>
          </a:prstGeom>
        </p:spPr>
      </p:pic>
      <p:pic>
        <p:nvPicPr>
          <p:cNvPr id="5" name="Obraz 4"/>
          <p:cNvPicPr>
            <a:picLocks noChangeAspect="1"/>
          </p:cNvPicPr>
          <p:nvPr/>
        </p:nvPicPr>
        <p:blipFill>
          <a:blip r:embed="rId6"/>
          <a:stretch>
            <a:fillRect/>
          </a:stretch>
        </p:blipFill>
        <p:spPr>
          <a:xfrm>
            <a:off x="3894265" y="984163"/>
            <a:ext cx="2115167" cy="1697993"/>
          </a:xfrm>
          <a:prstGeom prst="rect">
            <a:avLst/>
          </a:prstGeom>
        </p:spPr>
      </p:pic>
      <p:sp>
        <p:nvSpPr>
          <p:cNvPr id="19" name="Symbol zastępczy zawartości 2"/>
          <p:cNvSpPr txBox="1">
            <a:spLocks/>
          </p:cNvSpPr>
          <p:nvPr/>
        </p:nvSpPr>
        <p:spPr>
          <a:xfrm>
            <a:off x="624830" y="2865178"/>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Lancing wire</a:t>
            </a:r>
          </a:p>
          <a:p>
            <a:pPr marL="0" indent="0">
              <a:buNone/>
            </a:pPr>
            <a:r>
              <a:rPr lang="en-US" sz="1200" dirty="0">
                <a:latin typeface="Garamond" panose="02020404030301010803" pitchFamily="18" charset="0"/>
              </a:rPr>
              <a:t>Galvanized</a:t>
            </a:r>
            <a:r>
              <a:rPr lang="pl-PL" sz="1200" dirty="0">
                <a:latin typeface="Garamond" panose="02020404030301010803" pitchFamily="18" charset="0"/>
              </a:rPr>
              <a:t> wire </a:t>
            </a:r>
            <a:r>
              <a:rPr lang="en-US" sz="1200" dirty="0">
                <a:latin typeface="Garamond" panose="02020404030301010803" pitchFamily="18" charset="0"/>
              </a:rPr>
              <a:t>.</a:t>
            </a:r>
          </a:p>
        </p:txBody>
      </p:sp>
      <p:sp>
        <p:nvSpPr>
          <p:cNvPr id="20" name="Symbol zastępczy zawartości 2"/>
          <p:cNvSpPr txBox="1">
            <a:spLocks/>
          </p:cNvSpPr>
          <p:nvPr/>
        </p:nvSpPr>
        <p:spPr>
          <a:xfrm>
            <a:off x="624830" y="4773587"/>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t>Alu Bands</a:t>
            </a:r>
          </a:p>
        </p:txBody>
      </p:sp>
      <p:sp>
        <p:nvSpPr>
          <p:cNvPr id="24" name="pole tekstowe 23"/>
          <p:cNvSpPr txBox="1"/>
          <p:nvPr/>
        </p:nvSpPr>
        <p:spPr>
          <a:xfrm>
            <a:off x="7777327" y="1478207"/>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26" name="pole tekstowe 25"/>
          <p:cNvSpPr txBox="1"/>
          <p:nvPr/>
        </p:nvSpPr>
        <p:spPr>
          <a:xfrm>
            <a:off x="7777327" y="1764308"/>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27" name="pole tekstowe 26"/>
          <p:cNvSpPr txBox="1"/>
          <p:nvPr/>
        </p:nvSpPr>
        <p:spPr>
          <a:xfrm>
            <a:off x="7777327" y="2045239"/>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28" name="pole tekstowe 27"/>
          <p:cNvSpPr txBox="1"/>
          <p:nvPr/>
        </p:nvSpPr>
        <p:spPr>
          <a:xfrm>
            <a:off x="7777327" y="1466846"/>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- 20     </a:t>
            </a:r>
          </a:p>
        </p:txBody>
      </p:sp>
      <p:sp>
        <p:nvSpPr>
          <p:cNvPr id="29" name="pole tekstowe 28"/>
          <p:cNvSpPr txBox="1"/>
          <p:nvPr/>
        </p:nvSpPr>
        <p:spPr>
          <a:xfrm>
            <a:off x="7777327" y="1752947"/>
            <a:ext cx="3033656" cy="246221"/>
          </a:xfrm>
          <a:prstGeom prst="rect">
            <a:avLst/>
          </a:prstGeom>
          <a:solidFill>
            <a:srgbClr val="00B0F0"/>
          </a:solidFill>
        </p:spPr>
        <p:txBody>
          <a:bodyPr wrap="square" rtlCol="0">
            <a:spAutoFit/>
          </a:bodyPr>
          <a:lstStyle/>
          <a:p>
            <a:r>
              <a:rPr lang="pl-PL" sz="1000" dirty="0">
                <a:solidFill>
                  <a:schemeClr val="bg1"/>
                </a:solidFill>
              </a:rPr>
              <a:t>D2 (mm)  - 8    </a:t>
            </a:r>
          </a:p>
        </p:txBody>
      </p:sp>
      <p:sp>
        <p:nvSpPr>
          <p:cNvPr id="30" name="pole tekstowe 29"/>
          <p:cNvSpPr txBox="1"/>
          <p:nvPr/>
        </p:nvSpPr>
        <p:spPr>
          <a:xfrm>
            <a:off x="7777327" y="2033878"/>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- 60 / 90 / 120 / 160 / 200      </a:t>
            </a:r>
          </a:p>
        </p:txBody>
      </p:sp>
      <p:sp>
        <p:nvSpPr>
          <p:cNvPr id="32" name="pole tekstowe 31"/>
          <p:cNvSpPr txBox="1"/>
          <p:nvPr/>
        </p:nvSpPr>
        <p:spPr>
          <a:xfrm>
            <a:off x="7777327" y="3319091"/>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3" name="pole tekstowe 32"/>
          <p:cNvSpPr txBox="1"/>
          <p:nvPr/>
        </p:nvSpPr>
        <p:spPr>
          <a:xfrm>
            <a:off x="7777327" y="3605192"/>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34" name="pole tekstowe 33"/>
          <p:cNvSpPr txBox="1"/>
          <p:nvPr/>
        </p:nvSpPr>
        <p:spPr>
          <a:xfrm>
            <a:off x="7777327" y="3886123"/>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5" name="pole tekstowe 34"/>
          <p:cNvSpPr txBox="1"/>
          <p:nvPr/>
        </p:nvSpPr>
        <p:spPr>
          <a:xfrm>
            <a:off x="7777327" y="3307730"/>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- 0,6     </a:t>
            </a:r>
          </a:p>
        </p:txBody>
      </p:sp>
      <p:sp>
        <p:nvSpPr>
          <p:cNvPr id="36" name="pole tekstowe 35"/>
          <p:cNvSpPr txBox="1"/>
          <p:nvPr/>
        </p:nvSpPr>
        <p:spPr>
          <a:xfrm>
            <a:off x="7777327" y="3593831"/>
            <a:ext cx="3033656" cy="246221"/>
          </a:xfrm>
          <a:prstGeom prst="rect">
            <a:avLst/>
          </a:prstGeom>
          <a:solidFill>
            <a:srgbClr val="00B0F0"/>
          </a:solidFill>
        </p:spPr>
        <p:txBody>
          <a:bodyPr wrap="square" rtlCol="0">
            <a:spAutoFit/>
          </a:bodyPr>
          <a:lstStyle/>
          <a:p>
            <a:r>
              <a:rPr lang="pl-PL" sz="1000" dirty="0">
                <a:solidFill>
                  <a:schemeClr val="bg1"/>
                </a:solidFill>
              </a:rPr>
              <a:t>Weight (g)  - 100    </a:t>
            </a:r>
          </a:p>
        </p:txBody>
      </p:sp>
      <p:sp>
        <p:nvSpPr>
          <p:cNvPr id="37" name="pole tekstowe 36"/>
          <p:cNvSpPr txBox="1"/>
          <p:nvPr/>
        </p:nvSpPr>
        <p:spPr>
          <a:xfrm>
            <a:off x="7777327" y="3874762"/>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  Material - St 37</a:t>
            </a:r>
          </a:p>
        </p:txBody>
      </p:sp>
      <p:sp>
        <p:nvSpPr>
          <p:cNvPr id="38" name="pole tekstowe 37"/>
          <p:cNvSpPr txBox="1"/>
          <p:nvPr/>
        </p:nvSpPr>
        <p:spPr>
          <a:xfrm>
            <a:off x="7777327" y="5235904"/>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9" name="pole tekstowe 38"/>
          <p:cNvSpPr txBox="1"/>
          <p:nvPr/>
        </p:nvSpPr>
        <p:spPr>
          <a:xfrm>
            <a:off x="7777327" y="5522005"/>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40" name="pole tekstowe 39"/>
          <p:cNvSpPr txBox="1"/>
          <p:nvPr/>
        </p:nvSpPr>
        <p:spPr>
          <a:xfrm>
            <a:off x="7777327" y="5802936"/>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41" name="pole tekstowe 40"/>
          <p:cNvSpPr txBox="1"/>
          <p:nvPr/>
        </p:nvSpPr>
        <p:spPr>
          <a:xfrm>
            <a:off x="7777327" y="5224543"/>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Spot diameter (mm)  - 60     </a:t>
            </a:r>
          </a:p>
        </p:txBody>
      </p:sp>
      <p:sp>
        <p:nvSpPr>
          <p:cNvPr id="42" name="pole tekstowe 41"/>
          <p:cNvSpPr txBox="1"/>
          <p:nvPr/>
        </p:nvSpPr>
        <p:spPr>
          <a:xfrm>
            <a:off x="7777327" y="5510644"/>
            <a:ext cx="3033656" cy="246221"/>
          </a:xfrm>
          <a:prstGeom prst="rect">
            <a:avLst/>
          </a:prstGeom>
          <a:solidFill>
            <a:srgbClr val="00B0F0"/>
          </a:solidFill>
        </p:spPr>
        <p:txBody>
          <a:bodyPr wrap="square" rtlCol="0">
            <a:spAutoFit/>
          </a:bodyPr>
          <a:lstStyle/>
          <a:p>
            <a:r>
              <a:rPr lang="pl-PL" sz="1000" dirty="0">
                <a:solidFill>
                  <a:schemeClr val="bg1"/>
                </a:solidFill>
              </a:rPr>
              <a:t>Spots on roll (pcs)  - 750     </a:t>
            </a:r>
          </a:p>
        </p:txBody>
      </p:sp>
      <p:sp>
        <p:nvSpPr>
          <p:cNvPr id="43" name="pole tekstowe 42"/>
          <p:cNvSpPr txBox="1"/>
          <p:nvPr/>
        </p:nvSpPr>
        <p:spPr>
          <a:xfrm>
            <a:off x="7777327" y="5791575"/>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Rolls per box (pcs) - 8</a:t>
            </a:r>
          </a:p>
        </p:txBody>
      </p:sp>
      <p:sp>
        <p:nvSpPr>
          <p:cNvPr id="3" name="Symbol zastępczy zawartości 2"/>
          <p:cNvSpPr>
            <a:spLocks noGrp="1"/>
          </p:cNvSpPr>
          <p:nvPr>
            <p:ph idx="1"/>
          </p:nvPr>
        </p:nvSpPr>
        <p:spPr>
          <a:xfrm>
            <a:off x="624830" y="984164"/>
            <a:ext cx="10435814" cy="1687876"/>
          </a:xfrm>
          <a:ln w="19050">
            <a:solidFill>
              <a:schemeClr val="accent5"/>
            </a:solidFill>
          </a:ln>
        </p:spPr>
        <p:txBody>
          <a:bodyPr>
            <a:normAutofit/>
          </a:bodyPr>
          <a:lstStyle/>
          <a:p>
            <a:pPr marL="0" indent="0">
              <a:buNone/>
            </a:pPr>
            <a:r>
              <a:rPr lang="en-US" sz="1200" b="1" dirty="0"/>
              <a:t>Fire Springs</a:t>
            </a:r>
          </a:p>
          <a:p>
            <a:pPr marL="0" indent="0">
              <a:buNone/>
            </a:pPr>
            <a:r>
              <a:rPr lang="en-US" sz="1200" dirty="0">
                <a:latin typeface="Garamond" panose="02020404030301010803" pitchFamily="18" charset="0"/>
              </a:rPr>
              <a:t>A spiral screw made from galvanized steel wire coil. </a:t>
            </a:r>
          </a:p>
          <a:p>
            <a:pPr marL="0" indent="0">
              <a:buNone/>
            </a:pPr>
            <a:r>
              <a:rPr lang="en-US" sz="1200" dirty="0">
                <a:latin typeface="Garamond" panose="02020404030301010803" pitchFamily="18" charset="0"/>
              </a:rPr>
              <a:t>It is used to connect edges of fire protection boards.</a:t>
            </a:r>
          </a:p>
        </p:txBody>
      </p:sp>
      <p:sp>
        <p:nvSpPr>
          <p:cNvPr id="44" name="pole tekstowe 43"/>
          <p:cNvSpPr txBox="1"/>
          <p:nvPr/>
        </p:nvSpPr>
        <p:spPr>
          <a:xfrm>
            <a:off x="624830" y="387192"/>
            <a:ext cx="10435814" cy="369332"/>
          </a:xfrm>
          <a:prstGeom prst="rect">
            <a:avLst/>
          </a:prstGeom>
          <a:noFill/>
          <a:ln w="19050">
            <a:solidFill>
              <a:srgbClr val="0070C0"/>
            </a:solidFill>
          </a:ln>
        </p:spPr>
        <p:txBody>
          <a:bodyPr wrap="square" rtlCol="0">
            <a:spAutoFit/>
          </a:bodyPr>
          <a:lstStyle/>
          <a:p>
            <a:r>
              <a:rPr lang="pl-PL" b="1" dirty="0"/>
              <a:t>HVAC INSTALLATIONS</a:t>
            </a:r>
          </a:p>
        </p:txBody>
      </p:sp>
      <p:sp>
        <p:nvSpPr>
          <p:cNvPr id="7" name="Prostokąt 6"/>
          <p:cNvSpPr/>
          <p:nvPr/>
        </p:nvSpPr>
        <p:spPr>
          <a:xfrm>
            <a:off x="624830" y="5055265"/>
            <a:ext cx="2792138" cy="461665"/>
          </a:xfrm>
          <a:prstGeom prst="rect">
            <a:avLst/>
          </a:prstGeom>
        </p:spPr>
        <p:txBody>
          <a:bodyPr wrap="square">
            <a:spAutoFit/>
          </a:bodyPr>
          <a:lstStyle/>
          <a:p>
            <a:r>
              <a:rPr lang="en-US" sz="1200" dirty="0">
                <a:latin typeface="Garamond" panose="02020404030301010803" pitchFamily="18" charset="0"/>
              </a:rPr>
              <a:t>Pre-</a:t>
            </a:r>
            <a:r>
              <a:rPr lang="pl-PL" sz="1200" dirty="0">
                <a:latin typeface="Garamond" panose="02020404030301010803" pitchFamily="18" charset="0"/>
              </a:rPr>
              <a:t>c</a:t>
            </a:r>
            <a:r>
              <a:rPr lang="en-US" sz="1200" dirty="0">
                <a:latin typeface="Garamond" panose="02020404030301010803" pitchFamily="18" charset="0"/>
              </a:rPr>
              <a:t>ut aluminum ban</a:t>
            </a:r>
            <a:r>
              <a:rPr lang="pl-PL" sz="1200" dirty="0">
                <a:latin typeface="Garamond" panose="02020404030301010803" pitchFamily="18" charset="0"/>
              </a:rPr>
              <a:t>d</a:t>
            </a:r>
            <a:r>
              <a:rPr lang="en-US" sz="1200" dirty="0">
                <a:latin typeface="Garamond" panose="02020404030301010803" pitchFamily="18" charset="0"/>
              </a:rPr>
              <a:t>s for pipe section </a:t>
            </a:r>
            <a:r>
              <a:rPr lang="pl-PL" sz="1200" dirty="0">
                <a:latin typeface="Garamond" panose="02020404030301010803" pitchFamily="18" charset="0"/>
              </a:rPr>
              <a:t>and lamella mats </a:t>
            </a:r>
            <a:r>
              <a:rPr lang="en-US" sz="1200" dirty="0">
                <a:latin typeface="Garamond" panose="02020404030301010803" pitchFamily="18" charset="0"/>
              </a:rPr>
              <a:t>installation</a:t>
            </a:r>
            <a:r>
              <a:rPr lang="pl-PL" sz="1200" dirty="0">
                <a:latin typeface="Garamond" panose="02020404030301010803" pitchFamily="18" charset="0"/>
              </a:rPr>
              <a:t>.</a:t>
            </a:r>
            <a:endParaRPr lang="en-US" sz="1200" dirty="0">
              <a:latin typeface="Garamond" panose="02020404030301010803" pitchFamily="18" charset="0"/>
            </a:endParaRPr>
          </a:p>
        </p:txBody>
      </p:sp>
      <p:sp>
        <p:nvSpPr>
          <p:cNvPr id="14" name="Symbol zastępczy numeru slajdu 13"/>
          <p:cNvSpPr>
            <a:spLocks noGrp="1"/>
          </p:cNvSpPr>
          <p:nvPr>
            <p:ph type="sldNum" sz="quarter" idx="12"/>
          </p:nvPr>
        </p:nvSpPr>
        <p:spPr/>
        <p:txBody>
          <a:bodyPr/>
          <a:lstStyle/>
          <a:p>
            <a:fld id="{64068061-48BF-4DF0-8B38-3F283F6CD9DD}" type="slidenum">
              <a:rPr lang="pl-PL" smtClean="0"/>
              <a:t>4</a:t>
            </a:fld>
            <a:endParaRPr lang="pl-PL"/>
          </a:p>
        </p:txBody>
      </p:sp>
      <p:pic>
        <p:nvPicPr>
          <p:cNvPr id="46" name="Obraz 45"/>
          <p:cNvPicPr>
            <a:picLocks noChangeAspect="1"/>
          </p:cNvPicPr>
          <p:nvPr/>
        </p:nvPicPr>
        <p:blipFill>
          <a:blip r:embed="rId7"/>
          <a:stretch>
            <a:fillRect/>
          </a:stretch>
        </p:blipFill>
        <p:spPr>
          <a:xfrm>
            <a:off x="11353800" y="213235"/>
            <a:ext cx="686465" cy="1086577"/>
          </a:xfrm>
          <a:prstGeom prst="rect">
            <a:avLst/>
          </a:prstGeom>
        </p:spPr>
      </p:pic>
      <p:sp>
        <p:nvSpPr>
          <p:cNvPr id="45" name="Prostokąt 44"/>
          <p:cNvSpPr/>
          <p:nvPr/>
        </p:nvSpPr>
        <p:spPr>
          <a:xfrm>
            <a:off x="1102126" y="5756865"/>
            <a:ext cx="2792138" cy="338554"/>
          </a:xfrm>
          <a:prstGeom prst="rect">
            <a:avLst/>
          </a:prstGeom>
        </p:spPr>
        <p:txBody>
          <a:bodyPr wrap="square">
            <a:spAutoFit/>
          </a:bodyPr>
          <a:lstStyle/>
          <a:p>
            <a:r>
              <a:rPr lang="en-US" sz="1600" dirty="0">
                <a:solidFill>
                  <a:srgbClr val="FF0000"/>
                </a:solidFill>
                <a:latin typeface="Garamond" panose="02020404030301010803" pitchFamily="18" charset="0"/>
              </a:rPr>
              <a:t>Soon in the offer</a:t>
            </a:r>
          </a:p>
        </p:txBody>
      </p:sp>
    </p:spTree>
    <p:extLst>
      <p:ext uri="{BB962C8B-B14F-4D97-AF65-F5344CB8AC3E}">
        <p14:creationId xmlns:p14="http://schemas.microsoft.com/office/powerpoint/2010/main" val="302579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a:blip r:embed="rId3"/>
          <a:stretch>
            <a:fillRect/>
          </a:stretch>
        </p:blipFill>
        <p:spPr>
          <a:xfrm>
            <a:off x="3884046" y="4769141"/>
            <a:ext cx="2105162" cy="1667523"/>
          </a:xfrm>
          <a:prstGeom prst="rect">
            <a:avLst/>
          </a:prstGeom>
        </p:spPr>
      </p:pic>
      <p:pic>
        <p:nvPicPr>
          <p:cNvPr id="4" name="Obraz 3"/>
          <p:cNvPicPr>
            <a:picLocks noChangeAspect="1"/>
          </p:cNvPicPr>
          <p:nvPr/>
        </p:nvPicPr>
        <p:blipFill>
          <a:blip r:embed="rId4"/>
          <a:stretch>
            <a:fillRect/>
          </a:stretch>
        </p:blipFill>
        <p:spPr>
          <a:xfrm>
            <a:off x="6638344" y="991968"/>
            <a:ext cx="805404" cy="1670204"/>
          </a:xfrm>
          <a:prstGeom prst="rect">
            <a:avLst/>
          </a:prstGeom>
        </p:spPr>
      </p:pic>
      <p:pic>
        <p:nvPicPr>
          <p:cNvPr id="2" name="Obraz 1"/>
          <p:cNvPicPr>
            <a:picLocks noChangeAspect="1"/>
          </p:cNvPicPr>
          <p:nvPr/>
        </p:nvPicPr>
        <p:blipFill>
          <a:blip r:embed="rId5"/>
          <a:stretch>
            <a:fillRect/>
          </a:stretch>
        </p:blipFill>
        <p:spPr>
          <a:xfrm>
            <a:off x="3884046" y="977057"/>
            <a:ext cx="2105163" cy="1700027"/>
          </a:xfrm>
          <a:prstGeom prst="rect">
            <a:avLst/>
          </a:prstGeom>
        </p:spPr>
      </p:pic>
      <p:sp>
        <p:nvSpPr>
          <p:cNvPr id="3" name="Symbol zastępczy zawartości 2"/>
          <p:cNvSpPr>
            <a:spLocks noGrp="1"/>
          </p:cNvSpPr>
          <p:nvPr>
            <p:ph idx="1"/>
          </p:nvPr>
        </p:nvSpPr>
        <p:spPr>
          <a:xfrm>
            <a:off x="624830" y="984164"/>
            <a:ext cx="10435814" cy="1687876"/>
          </a:xfrm>
          <a:ln w="19050">
            <a:solidFill>
              <a:schemeClr val="accent5"/>
            </a:solidFill>
          </a:ln>
        </p:spPr>
        <p:txBody>
          <a:bodyPr>
            <a:normAutofit/>
          </a:bodyPr>
          <a:lstStyle/>
          <a:p>
            <a:pPr marL="0" indent="0">
              <a:buNone/>
            </a:pPr>
            <a:r>
              <a:rPr lang="pl-PL" sz="1200" b="1" dirty="0"/>
              <a:t>VBS</a:t>
            </a:r>
            <a:r>
              <a:rPr lang="en-US" sz="1200" b="1" dirty="0"/>
              <a:t> Studs </a:t>
            </a:r>
          </a:p>
          <a:p>
            <a:pPr marL="0" indent="0">
              <a:buNone/>
            </a:pPr>
            <a:r>
              <a:rPr lang="en-US" sz="1200" dirty="0">
                <a:latin typeface="Garamond" panose="02020404030301010803" pitchFamily="18" charset="0"/>
              </a:rPr>
              <a:t>Insulation studs VBS are used to fix </a:t>
            </a:r>
          </a:p>
          <a:p>
            <a:pPr marL="0" indent="0">
              <a:buNone/>
            </a:pPr>
            <a:r>
              <a:rPr lang="en-US" sz="1200" dirty="0">
                <a:latin typeface="Garamond" panose="02020404030301010803" pitchFamily="18" charset="0"/>
              </a:rPr>
              <a:t>thermal and acoustic  insulation to the aluminum</a:t>
            </a:r>
          </a:p>
          <a:p>
            <a:pPr marL="0" indent="0">
              <a:buNone/>
            </a:pPr>
            <a:r>
              <a:rPr lang="en-US" sz="1200" dirty="0">
                <a:latin typeface="Garamond" panose="02020404030301010803" pitchFamily="18" charset="0"/>
              </a:rPr>
              <a:t>constructions (such as walls and decks).</a:t>
            </a:r>
          </a:p>
        </p:txBody>
      </p:sp>
      <p:pic>
        <p:nvPicPr>
          <p:cNvPr id="8" name="Obraz 7"/>
          <p:cNvPicPr>
            <a:picLocks noChangeAspect="1"/>
          </p:cNvPicPr>
          <p:nvPr/>
        </p:nvPicPr>
        <p:blipFill>
          <a:blip r:embed="rId6"/>
          <a:stretch>
            <a:fillRect/>
          </a:stretch>
        </p:blipFill>
        <p:spPr>
          <a:xfrm>
            <a:off x="6223215" y="2851827"/>
            <a:ext cx="1320105" cy="1674847"/>
          </a:xfrm>
          <a:prstGeom prst="rect">
            <a:avLst/>
          </a:prstGeom>
        </p:spPr>
      </p:pic>
      <p:pic>
        <p:nvPicPr>
          <p:cNvPr id="7" name="Obraz 6"/>
          <p:cNvPicPr>
            <a:picLocks noChangeAspect="1"/>
          </p:cNvPicPr>
          <p:nvPr/>
        </p:nvPicPr>
        <p:blipFill>
          <a:blip r:embed="rId7"/>
          <a:stretch>
            <a:fillRect/>
          </a:stretch>
        </p:blipFill>
        <p:spPr>
          <a:xfrm>
            <a:off x="3884045" y="2848581"/>
            <a:ext cx="2105163" cy="1700027"/>
          </a:xfrm>
          <a:prstGeom prst="rect">
            <a:avLst/>
          </a:prstGeom>
        </p:spPr>
      </p:pic>
      <p:sp>
        <p:nvSpPr>
          <p:cNvPr id="19" name="Symbol zastępczy zawartości 2"/>
          <p:cNvSpPr txBox="1">
            <a:spLocks/>
          </p:cNvSpPr>
          <p:nvPr/>
        </p:nvSpPr>
        <p:spPr>
          <a:xfrm>
            <a:off x="624830" y="2865178"/>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Stud washer</a:t>
            </a:r>
          </a:p>
          <a:p>
            <a:pPr marL="0" indent="0">
              <a:buNone/>
            </a:pPr>
            <a:r>
              <a:rPr lang="en-US" sz="1200" dirty="0">
                <a:latin typeface="Garamond" panose="02020404030301010803" pitchFamily="18" charset="0"/>
              </a:rPr>
              <a:t>Stud self-locking washers for </a:t>
            </a:r>
            <a:r>
              <a:rPr lang="pl-PL" sz="1200" dirty="0">
                <a:latin typeface="Garamond" panose="02020404030301010803" pitchFamily="18" charset="0"/>
              </a:rPr>
              <a:t>securing</a:t>
            </a:r>
            <a:r>
              <a:rPr lang="en-US" sz="1200" dirty="0">
                <a:latin typeface="Garamond" panose="02020404030301010803" pitchFamily="18" charset="0"/>
              </a:rPr>
              <a:t> </a:t>
            </a:r>
          </a:p>
          <a:p>
            <a:pPr marL="0" indent="0">
              <a:buNone/>
            </a:pPr>
            <a:r>
              <a:rPr lang="en-US" sz="1200" dirty="0">
                <a:latin typeface="Garamond" panose="02020404030301010803" pitchFamily="18" charset="0"/>
              </a:rPr>
              <a:t>insulation on the studs.</a:t>
            </a:r>
          </a:p>
          <a:p>
            <a:pPr marL="0" indent="0">
              <a:buNone/>
            </a:pPr>
            <a:endParaRPr lang="en-US" sz="1200" dirty="0">
              <a:latin typeface="Garamond" panose="02020404030301010803" pitchFamily="18" charset="0"/>
            </a:endParaRPr>
          </a:p>
        </p:txBody>
      </p:sp>
      <p:sp>
        <p:nvSpPr>
          <p:cNvPr id="20" name="Symbol zastępczy zawartości 2"/>
          <p:cNvSpPr txBox="1">
            <a:spLocks/>
          </p:cNvSpPr>
          <p:nvPr/>
        </p:nvSpPr>
        <p:spPr>
          <a:xfrm>
            <a:off x="635570" y="4758964"/>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Dome cups</a:t>
            </a:r>
          </a:p>
          <a:p>
            <a:pPr marL="0" indent="0">
              <a:buNone/>
            </a:pPr>
            <a:r>
              <a:rPr lang="pl-PL" sz="1200" dirty="0">
                <a:latin typeface="Garamond" panose="02020404030301010803" pitchFamily="18" charset="0"/>
              </a:rPr>
              <a:t>Additional c</a:t>
            </a:r>
            <a:r>
              <a:rPr lang="en-US" sz="1200" dirty="0">
                <a:latin typeface="Garamond" panose="02020404030301010803" pitchFamily="18" charset="0"/>
              </a:rPr>
              <a:t>over </a:t>
            </a:r>
            <a:r>
              <a:rPr lang="pl-PL" sz="1200" dirty="0">
                <a:latin typeface="Garamond" panose="02020404030301010803" pitchFamily="18" charset="0"/>
              </a:rPr>
              <a:t> for </a:t>
            </a:r>
            <a:r>
              <a:rPr lang="en-US" sz="1200" dirty="0">
                <a:latin typeface="Garamond" panose="02020404030301010803" pitchFamily="18" charset="0"/>
              </a:rPr>
              <a:t>the stud washers serves both </a:t>
            </a:r>
          </a:p>
          <a:p>
            <a:pPr marL="0" indent="0">
              <a:buNone/>
            </a:pPr>
            <a:r>
              <a:rPr lang="en-US" sz="1200" dirty="0">
                <a:latin typeface="Garamond" panose="02020404030301010803" pitchFamily="18" charset="0"/>
              </a:rPr>
              <a:t>a protective and decorative purpose.</a:t>
            </a:r>
            <a:endParaRPr lang="pl-PL" sz="1200" dirty="0">
              <a:latin typeface="Garamond" panose="02020404030301010803" pitchFamily="18" charset="0"/>
            </a:endParaRPr>
          </a:p>
        </p:txBody>
      </p:sp>
      <p:sp>
        <p:nvSpPr>
          <p:cNvPr id="24" name="pole tekstowe 23"/>
          <p:cNvSpPr txBox="1"/>
          <p:nvPr/>
        </p:nvSpPr>
        <p:spPr>
          <a:xfrm>
            <a:off x="7777327" y="1478207"/>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26" name="pole tekstowe 25"/>
          <p:cNvSpPr txBox="1"/>
          <p:nvPr/>
        </p:nvSpPr>
        <p:spPr>
          <a:xfrm>
            <a:off x="7777327" y="1764308"/>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27" name="pole tekstowe 26"/>
          <p:cNvSpPr txBox="1"/>
          <p:nvPr/>
        </p:nvSpPr>
        <p:spPr>
          <a:xfrm>
            <a:off x="7777327" y="2045239"/>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28" name="pole tekstowe 27"/>
          <p:cNvSpPr txBox="1"/>
          <p:nvPr/>
        </p:nvSpPr>
        <p:spPr>
          <a:xfrm>
            <a:off x="7777327" y="1466846"/>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- 3   </a:t>
            </a:r>
          </a:p>
        </p:txBody>
      </p:sp>
      <p:sp>
        <p:nvSpPr>
          <p:cNvPr id="29" name="pole tekstowe 28"/>
          <p:cNvSpPr txBox="1"/>
          <p:nvPr/>
        </p:nvSpPr>
        <p:spPr>
          <a:xfrm>
            <a:off x="7777327" y="1752947"/>
            <a:ext cx="3033656" cy="246221"/>
          </a:xfrm>
          <a:prstGeom prst="rect">
            <a:avLst/>
          </a:prstGeom>
          <a:solidFill>
            <a:srgbClr val="00B0F0"/>
          </a:solidFill>
        </p:spPr>
        <p:txBody>
          <a:bodyPr wrap="square" rtlCol="0">
            <a:spAutoFit/>
          </a:bodyPr>
          <a:lstStyle/>
          <a:p>
            <a:r>
              <a:rPr lang="pl-PL" sz="1000" dirty="0">
                <a:solidFill>
                  <a:schemeClr val="bg1"/>
                </a:solidFill>
              </a:rPr>
              <a:t>   </a:t>
            </a:r>
          </a:p>
        </p:txBody>
      </p:sp>
      <p:sp>
        <p:nvSpPr>
          <p:cNvPr id="30" name="pole tekstowe 29"/>
          <p:cNvSpPr txBox="1"/>
          <p:nvPr/>
        </p:nvSpPr>
        <p:spPr>
          <a:xfrm>
            <a:off x="7777327" y="2033878"/>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- 30÷1000   </a:t>
            </a:r>
          </a:p>
        </p:txBody>
      </p:sp>
      <p:sp>
        <p:nvSpPr>
          <p:cNvPr id="32" name="pole tekstowe 31"/>
          <p:cNvSpPr txBox="1"/>
          <p:nvPr/>
        </p:nvSpPr>
        <p:spPr>
          <a:xfrm>
            <a:off x="7777327" y="3319091"/>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3" name="pole tekstowe 32"/>
          <p:cNvSpPr txBox="1"/>
          <p:nvPr/>
        </p:nvSpPr>
        <p:spPr>
          <a:xfrm>
            <a:off x="7777327" y="3605192"/>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34" name="pole tekstowe 33"/>
          <p:cNvSpPr txBox="1"/>
          <p:nvPr/>
        </p:nvSpPr>
        <p:spPr>
          <a:xfrm>
            <a:off x="7777327" y="3886123"/>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5" name="pole tekstowe 34"/>
          <p:cNvSpPr txBox="1"/>
          <p:nvPr/>
        </p:nvSpPr>
        <p:spPr>
          <a:xfrm>
            <a:off x="7777327" y="3307730"/>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- 38    </a:t>
            </a:r>
          </a:p>
        </p:txBody>
      </p:sp>
      <p:sp>
        <p:nvSpPr>
          <p:cNvPr id="36" name="pole tekstowe 35"/>
          <p:cNvSpPr txBox="1"/>
          <p:nvPr/>
        </p:nvSpPr>
        <p:spPr>
          <a:xfrm>
            <a:off x="7777327" y="3593831"/>
            <a:ext cx="3033656" cy="246221"/>
          </a:xfrm>
          <a:prstGeom prst="rect">
            <a:avLst/>
          </a:prstGeom>
          <a:solidFill>
            <a:srgbClr val="00B0F0"/>
          </a:solidFill>
        </p:spPr>
        <p:txBody>
          <a:bodyPr wrap="square" rtlCol="0">
            <a:spAutoFit/>
          </a:bodyPr>
          <a:lstStyle/>
          <a:p>
            <a:r>
              <a:rPr lang="en-US" sz="1000" dirty="0">
                <a:solidFill>
                  <a:schemeClr val="bg1"/>
                </a:solidFill>
              </a:rPr>
              <a:t>Stud diame</a:t>
            </a:r>
            <a:r>
              <a:rPr lang="pl-PL" sz="1000" dirty="0">
                <a:solidFill>
                  <a:schemeClr val="bg1"/>
                </a:solidFill>
              </a:rPr>
              <a:t>ter (mm) – 3 / 4 / 5 / 6 </a:t>
            </a:r>
          </a:p>
        </p:txBody>
      </p:sp>
      <p:sp>
        <p:nvSpPr>
          <p:cNvPr id="37" name="pole tekstowe 36"/>
          <p:cNvSpPr txBox="1"/>
          <p:nvPr/>
        </p:nvSpPr>
        <p:spPr>
          <a:xfrm>
            <a:off x="7777327" y="3874762"/>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     </a:t>
            </a:r>
          </a:p>
        </p:txBody>
      </p:sp>
      <p:sp>
        <p:nvSpPr>
          <p:cNvPr id="38" name="pole tekstowe 37"/>
          <p:cNvSpPr txBox="1"/>
          <p:nvPr/>
        </p:nvSpPr>
        <p:spPr>
          <a:xfrm>
            <a:off x="7777327" y="5235904"/>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9" name="pole tekstowe 38"/>
          <p:cNvSpPr txBox="1"/>
          <p:nvPr/>
        </p:nvSpPr>
        <p:spPr>
          <a:xfrm>
            <a:off x="7777327" y="5522005"/>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40" name="pole tekstowe 39"/>
          <p:cNvSpPr txBox="1"/>
          <p:nvPr/>
        </p:nvSpPr>
        <p:spPr>
          <a:xfrm>
            <a:off x="7777327" y="5802936"/>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41" name="pole tekstowe 40"/>
          <p:cNvSpPr txBox="1"/>
          <p:nvPr/>
        </p:nvSpPr>
        <p:spPr>
          <a:xfrm>
            <a:off x="7777327" y="5224543"/>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- 43     </a:t>
            </a:r>
          </a:p>
        </p:txBody>
      </p:sp>
      <p:sp>
        <p:nvSpPr>
          <p:cNvPr id="42" name="pole tekstowe 41"/>
          <p:cNvSpPr txBox="1"/>
          <p:nvPr/>
        </p:nvSpPr>
        <p:spPr>
          <a:xfrm>
            <a:off x="7777327" y="5510644"/>
            <a:ext cx="3033656" cy="246221"/>
          </a:xfrm>
          <a:prstGeom prst="rect">
            <a:avLst/>
          </a:prstGeom>
          <a:solidFill>
            <a:srgbClr val="00B0F0"/>
          </a:solidFill>
        </p:spPr>
        <p:txBody>
          <a:bodyPr wrap="square" rtlCol="0">
            <a:spAutoFit/>
          </a:bodyPr>
          <a:lstStyle/>
          <a:p>
            <a:r>
              <a:rPr lang="en-US" sz="1000" dirty="0">
                <a:solidFill>
                  <a:schemeClr val="bg1"/>
                </a:solidFill>
              </a:rPr>
              <a:t>Stud diame</a:t>
            </a:r>
            <a:r>
              <a:rPr lang="pl-PL" sz="1000" dirty="0">
                <a:solidFill>
                  <a:schemeClr val="bg1"/>
                </a:solidFill>
              </a:rPr>
              <a:t>ter (mm) – 3 / 4 / 5 / 6 </a:t>
            </a:r>
          </a:p>
        </p:txBody>
      </p:sp>
      <p:sp>
        <p:nvSpPr>
          <p:cNvPr id="43" name="pole tekstowe 42"/>
          <p:cNvSpPr txBox="1"/>
          <p:nvPr/>
        </p:nvSpPr>
        <p:spPr>
          <a:xfrm>
            <a:off x="7777327" y="5791575"/>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Colours – white, black, gray   </a:t>
            </a:r>
          </a:p>
        </p:txBody>
      </p:sp>
      <p:sp>
        <p:nvSpPr>
          <p:cNvPr id="44" name="pole tekstowe 43"/>
          <p:cNvSpPr txBox="1"/>
          <p:nvPr/>
        </p:nvSpPr>
        <p:spPr>
          <a:xfrm>
            <a:off x="624830" y="387192"/>
            <a:ext cx="10435814" cy="369332"/>
          </a:xfrm>
          <a:prstGeom prst="rect">
            <a:avLst/>
          </a:prstGeom>
          <a:noFill/>
          <a:ln w="19050">
            <a:solidFill>
              <a:srgbClr val="0070C0"/>
            </a:solidFill>
          </a:ln>
        </p:spPr>
        <p:txBody>
          <a:bodyPr wrap="square" rtlCol="0">
            <a:spAutoFit/>
          </a:bodyPr>
          <a:lstStyle/>
          <a:p>
            <a:r>
              <a:rPr lang="pl-PL" b="1" dirty="0"/>
              <a:t>MARINE CONSTRUCTION</a:t>
            </a:r>
          </a:p>
        </p:txBody>
      </p:sp>
      <p:pic>
        <p:nvPicPr>
          <p:cNvPr id="11" name="Obraz 10"/>
          <p:cNvPicPr>
            <a:picLocks noChangeAspect="1"/>
          </p:cNvPicPr>
          <p:nvPr/>
        </p:nvPicPr>
        <p:blipFill>
          <a:blip r:embed="rId8"/>
          <a:stretch>
            <a:fillRect/>
          </a:stretch>
        </p:blipFill>
        <p:spPr>
          <a:xfrm>
            <a:off x="6260349" y="4794305"/>
            <a:ext cx="1282971" cy="1642359"/>
          </a:xfrm>
          <a:prstGeom prst="rect">
            <a:avLst/>
          </a:prstGeom>
        </p:spPr>
      </p:pic>
      <p:sp>
        <p:nvSpPr>
          <p:cNvPr id="6" name="Symbol zastępczy numeru slajdu 5"/>
          <p:cNvSpPr>
            <a:spLocks noGrp="1"/>
          </p:cNvSpPr>
          <p:nvPr>
            <p:ph type="sldNum" sz="quarter" idx="12"/>
          </p:nvPr>
        </p:nvSpPr>
        <p:spPr/>
        <p:txBody>
          <a:bodyPr/>
          <a:lstStyle/>
          <a:p>
            <a:fld id="{64068061-48BF-4DF0-8B38-3F283F6CD9DD}" type="slidenum">
              <a:rPr lang="pl-PL" smtClean="0"/>
              <a:t>5</a:t>
            </a:fld>
            <a:endParaRPr lang="pl-PL"/>
          </a:p>
        </p:txBody>
      </p:sp>
      <p:pic>
        <p:nvPicPr>
          <p:cNvPr id="45" name="Obraz 44"/>
          <p:cNvPicPr>
            <a:picLocks noChangeAspect="1"/>
          </p:cNvPicPr>
          <p:nvPr/>
        </p:nvPicPr>
        <p:blipFill>
          <a:blip r:embed="rId9"/>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189292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Obraz 44"/>
          <p:cNvPicPr>
            <a:picLocks noChangeAspect="1"/>
          </p:cNvPicPr>
          <p:nvPr/>
        </p:nvPicPr>
        <p:blipFill>
          <a:blip r:embed="rId2"/>
          <a:stretch>
            <a:fillRect/>
          </a:stretch>
        </p:blipFill>
        <p:spPr>
          <a:xfrm>
            <a:off x="6260349" y="1010668"/>
            <a:ext cx="1343609" cy="1633977"/>
          </a:xfrm>
          <a:prstGeom prst="rect">
            <a:avLst/>
          </a:prstGeom>
        </p:spPr>
      </p:pic>
      <p:pic>
        <p:nvPicPr>
          <p:cNvPr id="21" name="Obraz 20"/>
          <p:cNvPicPr>
            <a:picLocks noChangeAspect="1"/>
          </p:cNvPicPr>
          <p:nvPr/>
        </p:nvPicPr>
        <p:blipFill>
          <a:blip r:embed="rId3"/>
          <a:stretch>
            <a:fillRect/>
          </a:stretch>
        </p:blipFill>
        <p:spPr>
          <a:xfrm>
            <a:off x="3876231" y="991968"/>
            <a:ext cx="2059210" cy="1662918"/>
          </a:xfrm>
          <a:prstGeom prst="rect">
            <a:avLst/>
          </a:prstGeom>
        </p:spPr>
      </p:pic>
      <p:pic>
        <p:nvPicPr>
          <p:cNvPr id="15" name="Obraz 14"/>
          <p:cNvPicPr>
            <a:picLocks noChangeAspect="1"/>
          </p:cNvPicPr>
          <p:nvPr/>
        </p:nvPicPr>
        <p:blipFill>
          <a:blip r:embed="rId4"/>
          <a:stretch>
            <a:fillRect/>
          </a:stretch>
        </p:blipFill>
        <p:spPr>
          <a:xfrm>
            <a:off x="6260349" y="4773587"/>
            <a:ext cx="1346480" cy="1650212"/>
          </a:xfrm>
          <a:prstGeom prst="rect">
            <a:avLst/>
          </a:prstGeom>
        </p:spPr>
      </p:pic>
      <p:pic>
        <p:nvPicPr>
          <p:cNvPr id="14" name="Obraz 13"/>
          <p:cNvPicPr>
            <a:picLocks noChangeAspect="1"/>
          </p:cNvPicPr>
          <p:nvPr/>
        </p:nvPicPr>
        <p:blipFill>
          <a:blip r:embed="rId5"/>
          <a:stretch>
            <a:fillRect/>
          </a:stretch>
        </p:blipFill>
        <p:spPr>
          <a:xfrm>
            <a:off x="3884046" y="4773587"/>
            <a:ext cx="2089508" cy="1687876"/>
          </a:xfrm>
          <a:prstGeom prst="rect">
            <a:avLst/>
          </a:prstGeom>
        </p:spPr>
      </p:pic>
      <p:pic>
        <p:nvPicPr>
          <p:cNvPr id="12" name="Obraz 11"/>
          <p:cNvPicPr>
            <a:picLocks noChangeAspect="1"/>
          </p:cNvPicPr>
          <p:nvPr/>
        </p:nvPicPr>
        <p:blipFill>
          <a:blip r:embed="rId6"/>
          <a:stretch>
            <a:fillRect/>
          </a:stretch>
        </p:blipFill>
        <p:spPr>
          <a:xfrm>
            <a:off x="3884046" y="2839288"/>
            <a:ext cx="2089508" cy="1687386"/>
          </a:xfrm>
          <a:prstGeom prst="rect">
            <a:avLst/>
          </a:prstGeom>
        </p:spPr>
      </p:pic>
      <p:sp>
        <p:nvSpPr>
          <p:cNvPr id="3" name="Symbol zastępczy zawartości 2"/>
          <p:cNvSpPr>
            <a:spLocks noGrp="1"/>
          </p:cNvSpPr>
          <p:nvPr>
            <p:ph idx="1"/>
          </p:nvPr>
        </p:nvSpPr>
        <p:spPr>
          <a:xfrm>
            <a:off x="624830" y="984164"/>
            <a:ext cx="10435814" cy="1687876"/>
          </a:xfrm>
          <a:ln w="19050">
            <a:solidFill>
              <a:schemeClr val="accent5"/>
            </a:solidFill>
          </a:ln>
        </p:spPr>
        <p:txBody>
          <a:bodyPr>
            <a:normAutofit/>
          </a:bodyPr>
          <a:lstStyle/>
          <a:p>
            <a:pPr marL="0" indent="0">
              <a:buNone/>
            </a:pPr>
            <a:r>
              <a:rPr lang="en-US" sz="1200" b="1" dirty="0"/>
              <a:t>Self Adhesive Pins</a:t>
            </a:r>
          </a:p>
          <a:p>
            <a:pPr marL="0" indent="0">
              <a:buNone/>
            </a:pPr>
            <a:r>
              <a:rPr lang="en-US" sz="1200" dirty="0">
                <a:latin typeface="Garamond" panose="02020404030301010803" pitchFamily="18" charset="0"/>
              </a:rPr>
              <a:t>Insulation pin with a self-stick base intended </a:t>
            </a:r>
          </a:p>
          <a:p>
            <a:pPr marL="0" indent="0">
              <a:buNone/>
            </a:pPr>
            <a:r>
              <a:rPr lang="en-US" sz="1200" dirty="0">
                <a:latin typeface="Garamond" panose="02020404030301010803" pitchFamily="18" charset="0"/>
              </a:rPr>
              <a:t>to mount the insulation to steel duct surface.</a:t>
            </a:r>
            <a:r>
              <a:rPr lang="en-US" sz="1200" dirty="0"/>
              <a:t> </a:t>
            </a:r>
            <a:endParaRPr lang="en-US" sz="1200" dirty="0">
              <a:latin typeface="Garamond" panose="02020404030301010803" pitchFamily="18" charset="0"/>
            </a:endParaRPr>
          </a:p>
        </p:txBody>
      </p:sp>
      <p:sp>
        <p:nvSpPr>
          <p:cNvPr id="19" name="Symbol zastępczy zawartości 2"/>
          <p:cNvSpPr txBox="1">
            <a:spLocks/>
          </p:cNvSpPr>
          <p:nvPr/>
        </p:nvSpPr>
        <p:spPr>
          <a:xfrm>
            <a:off x="624830" y="2865178"/>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t>Perforated Pins</a:t>
            </a:r>
          </a:p>
          <a:p>
            <a:pPr marL="0" indent="0">
              <a:lnSpc>
                <a:spcPct val="100000"/>
              </a:lnSpc>
              <a:buNone/>
            </a:pPr>
            <a:r>
              <a:rPr lang="en-US" sz="1200" dirty="0">
                <a:latin typeface="Garamond" panose="02020404030301010803" pitchFamily="18" charset="0"/>
              </a:rPr>
              <a:t>An universal pin for insulation assembling. </a:t>
            </a:r>
          </a:p>
          <a:p>
            <a:pPr marL="0" indent="0">
              <a:lnSpc>
                <a:spcPct val="100000"/>
              </a:lnSpc>
              <a:buNone/>
            </a:pPr>
            <a:r>
              <a:rPr lang="en-US" sz="1200" dirty="0">
                <a:latin typeface="Garamond" panose="02020404030301010803" pitchFamily="18" charset="0"/>
              </a:rPr>
              <a:t>Quick and uncomplicated fixing of insulation</a:t>
            </a:r>
          </a:p>
          <a:p>
            <a:pPr marL="0" indent="0">
              <a:lnSpc>
                <a:spcPct val="100000"/>
              </a:lnSpc>
              <a:buNone/>
            </a:pPr>
            <a:r>
              <a:rPr lang="en-US" sz="1200" dirty="0">
                <a:latin typeface="Garamond" panose="02020404030301010803" pitchFamily="18" charset="0"/>
              </a:rPr>
              <a:t>on smooth, rough and uneven surfaces</a:t>
            </a:r>
          </a:p>
          <a:p>
            <a:pPr marL="0" indent="0">
              <a:lnSpc>
                <a:spcPct val="100000"/>
              </a:lnSpc>
              <a:buNone/>
            </a:pPr>
            <a:r>
              <a:rPr lang="en-US" sz="1200" dirty="0">
                <a:latin typeface="Garamond" panose="02020404030301010803" pitchFamily="18" charset="0"/>
              </a:rPr>
              <a:t> (e.g. concrete, masonry, metal).  </a:t>
            </a:r>
          </a:p>
        </p:txBody>
      </p:sp>
      <p:sp>
        <p:nvSpPr>
          <p:cNvPr id="20" name="Symbol zastępczy zawartości 2"/>
          <p:cNvSpPr txBox="1">
            <a:spLocks/>
          </p:cNvSpPr>
          <p:nvPr/>
        </p:nvSpPr>
        <p:spPr>
          <a:xfrm>
            <a:off x="624830" y="4773587"/>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Pin washer</a:t>
            </a:r>
          </a:p>
          <a:p>
            <a:pPr marL="0" indent="0">
              <a:lnSpc>
                <a:spcPct val="100000"/>
              </a:lnSpc>
              <a:buNone/>
            </a:pPr>
            <a:r>
              <a:rPr lang="en-US" sz="1200" dirty="0">
                <a:latin typeface="Garamond" panose="02020404030301010803" pitchFamily="18" charset="0"/>
              </a:rPr>
              <a:t>Washers for hold insulation on the pins.</a:t>
            </a:r>
          </a:p>
        </p:txBody>
      </p:sp>
      <p:sp>
        <p:nvSpPr>
          <p:cNvPr id="24" name="pole tekstowe 23"/>
          <p:cNvSpPr txBox="1"/>
          <p:nvPr/>
        </p:nvSpPr>
        <p:spPr>
          <a:xfrm>
            <a:off x="7777327" y="1478207"/>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26" name="pole tekstowe 25"/>
          <p:cNvSpPr txBox="1"/>
          <p:nvPr/>
        </p:nvSpPr>
        <p:spPr>
          <a:xfrm>
            <a:off x="7777327" y="1764308"/>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27" name="pole tekstowe 26"/>
          <p:cNvSpPr txBox="1"/>
          <p:nvPr/>
        </p:nvSpPr>
        <p:spPr>
          <a:xfrm>
            <a:off x="7777327" y="2045239"/>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28" name="pole tekstowe 27"/>
          <p:cNvSpPr txBox="1"/>
          <p:nvPr/>
        </p:nvSpPr>
        <p:spPr>
          <a:xfrm>
            <a:off x="7777327" y="1466846"/>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- 2,7   </a:t>
            </a:r>
          </a:p>
        </p:txBody>
      </p:sp>
      <p:sp>
        <p:nvSpPr>
          <p:cNvPr id="29" name="pole tekstowe 28"/>
          <p:cNvSpPr txBox="1"/>
          <p:nvPr/>
        </p:nvSpPr>
        <p:spPr>
          <a:xfrm>
            <a:off x="7777327" y="1752947"/>
            <a:ext cx="3033656" cy="246221"/>
          </a:xfrm>
          <a:prstGeom prst="rect">
            <a:avLst/>
          </a:prstGeom>
          <a:solidFill>
            <a:srgbClr val="00B0F0"/>
          </a:solidFill>
        </p:spPr>
        <p:txBody>
          <a:bodyPr wrap="square" rtlCol="0">
            <a:spAutoFit/>
          </a:bodyPr>
          <a:lstStyle/>
          <a:p>
            <a:r>
              <a:rPr lang="pl-PL" sz="1000">
                <a:solidFill>
                  <a:schemeClr val="bg1"/>
                </a:solidFill>
              </a:rPr>
              <a:t>A (mm)  -  50x50 </a:t>
            </a:r>
            <a:endParaRPr lang="pl-PL" sz="1000" dirty="0">
              <a:solidFill>
                <a:schemeClr val="bg1"/>
              </a:solidFill>
            </a:endParaRPr>
          </a:p>
        </p:txBody>
      </p:sp>
      <p:sp>
        <p:nvSpPr>
          <p:cNvPr id="30" name="pole tekstowe 29"/>
          <p:cNvSpPr txBox="1"/>
          <p:nvPr/>
        </p:nvSpPr>
        <p:spPr>
          <a:xfrm>
            <a:off x="7777327" y="2033878"/>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- 19÷240  </a:t>
            </a:r>
          </a:p>
        </p:txBody>
      </p:sp>
      <p:sp>
        <p:nvSpPr>
          <p:cNvPr id="32" name="pole tekstowe 31"/>
          <p:cNvSpPr txBox="1"/>
          <p:nvPr/>
        </p:nvSpPr>
        <p:spPr>
          <a:xfrm>
            <a:off x="7777327" y="3319091"/>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3" name="pole tekstowe 32"/>
          <p:cNvSpPr txBox="1"/>
          <p:nvPr/>
        </p:nvSpPr>
        <p:spPr>
          <a:xfrm>
            <a:off x="7777327" y="3605192"/>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34" name="pole tekstowe 33"/>
          <p:cNvSpPr txBox="1"/>
          <p:nvPr/>
        </p:nvSpPr>
        <p:spPr>
          <a:xfrm>
            <a:off x="7777327" y="3886123"/>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5" name="pole tekstowe 34"/>
          <p:cNvSpPr txBox="1"/>
          <p:nvPr/>
        </p:nvSpPr>
        <p:spPr>
          <a:xfrm>
            <a:off x="7777327" y="3307730"/>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- 2,7    </a:t>
            </a:r>
          </a:p>
        </p:txBody>
      </p:sp>
      <p:sp>
        <p:nvSpPr>
          <p:cNvPr id="36" name="pole tekstowe 35"/>
          <p:cNvSpPr txBox="1"/>
          <p:nvPr/>
        </p:nvSpPr>
        <p:spPr>
          <a:xfrm>
            <a:off x="7777327" y="3593831"/>
            <a:ext cx="3033656" cy="246221"/>
          </a:xfrm>
          <a:prstGeom prst="rect">
            <a:avLst/>
          </a:prstGeom>
          <a:solidFill>
            <a:srgbClr val="00B0F0"/>
          </a:solidFill>
        </p:spPr>
        <p:txBody>
          <a:bodyPr wrap="square" rtlCol="0">
            <a:spAutoFit/>
          </a:bodyPr>
          <a:lstStyle/>
          <a:p>
            <a:r>
              <a:rPr lang="pl-PL" sz="1000" dirty="0">
                <a:solidFill>
                  <a:schemeClr val="bg1"/>
                </a:solidFill>
              </a:rPr>
              <a:t>A (mm)  -  50x50 </a:t>
            </a:r>
          </a:p>
        </p:txBody>
      </p:sp>
      <p:sp>
        <p:nvSpPr>
          <p:cNvPr id="37" name="pole tekstowe 36"/>
          <p:cNvSpPr txBox="1"/>
          <p:nvPr/>
        </p:nvSpPr>
        <p:spPr>
          <a:xfrm>
            <a:off x="7777327" y="3874762"/>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- 19÷240   </a:t>
            </a:r>
          </a:p>
        </p:txBody>
      </p:sp>
      <p:sp>
        <p:nvSpPr>
          <p:cNvPr id="38" name="pole tekstowe 37"/>
          <p:cNvSpPr txBox="1"/>
          <p:nvPr/>
        </p:nvSpPr>
        <p:spPr>
          <a:xfrm>
            <a:off x="7777327" y="5235904"/>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9" name="pole tekstowe 38"/>
          <p:cNvSpPr txBox="1"/>
          <p:nvPr/>
        </p:nvSpPr>
        <p:spPr>
          <a:xfrm>
            <a:off x="7777327" y="5522005"/>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40" name="pole tekstowe 39"/>
          <p:cNvSpPr txBox="1"/>
          <p:nvPr/>
        </p:nvSpPr>
        <p:spPr>
          <a:xfrm>
            <a:off x="7777327" y="5802936"/>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41" name="pole tekstowe 40"/>
          <p:cNvSpPr txBox="1"/>
          <p:nvPr/>
        </p:nvSpPr>
        <p:spPr>
          <a:xfrm>
            <a:off x="7777327" y="5224543"/>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- 43     </a:t>
            </a:r>
          </a:p>
        </p:txBody>
      </p:sp>
      <p:sp>
        <p:nvSpPr>
          <p:cNvPr id="42" name="pole tekstowe 41"/>
          <p:cNvSpPr txBox="1"/>
          <p:nvPr/>
        </p:nvSpPr>
        <p:spPr>
          <a:xfrm>
            <a:off x="7777327" y="5510644"/>
            <a:ext cx="3033656" cy="246221"/>
          </a:xfrm>
          <a:prstGeom prst="rect">
            <a:avLst/>
          </a:prstGeom>
          <a:solidFill>
            <a:srgbClr val="00B0F0"/>
          </a:solidFill>
        </p:spPr>
        <p:txBody>
          <a:bodyPr wrap="square" rtlCol="0">
            <a:spAutoFit/>
          </a:bodyPr>
          <a:lstStyle/>
          <a:p>
            <a:r>
              <a:rPr lang="pl-PL" sz="1000" dirty="0">
                <a:solidFill>
                  <a:schemeClr val="bg1"/>
                </a:solidFill>
              </a:rPr>
              <a:t>For stud clips</a:t>
            </a:r>
          </a:p>
        </p:txBody>
      </p:sp>
      <p:sp>
        <p:nvSpPr>
          <p:cNvPr id="43" name="pole tekstowe 42"/>
          <p:cNvSpPr txBox="1"/>
          <p:nvPr/>
        </p:nvSpPr>
        <p:spPr>
          <a:xfrm>
            <a:off x="7777327" y="5791575"/>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44" name="pole tekstowe 43"/>
          <p:cNvSpPr txBox="1"/>
          <p:nvPr/>
        </p:nvSpPr>
        <p:spPr>
          <a:xfrm>
            <a:off x="624830" y="387192"/>
            <a:ext cx="10435814" cy="369332"/>
          </a:xfrm>
          <a:prstGeom prst="rect">
            <a:avLst/>
          </a:prstGeom>
          <a:noFill/>
          <a:ln w="19050">
            <a:solidFill>
              <a:srgbClr val="0070C0"/>
            </a:solidFill>
          </a:ln>
        </p:spPr>
        <p:txBody>
          <a:bodyPr wrap="square" rtlCol="0">
            <a:spAutoFit/>
          </a:bodyPr>
          <a:lstStyle/>
          <a:p>
            <a:r>
              <a:rPr lang="pl-PL" b="1" dirty="0"/>
              <a:t>MARINE CONSTRUCTIONS</a:t>
            </a:r>
          </a:p>
        </p:txBody>
      </p:sp>
      <p:pic>
        <p:nvPicPr>
          <p:cNvPr id="13" name="Obraz 12"/>
          <p:cNvPicPr>
            <a:picLocks noChangeAspect="1"/>
          </p:cNvPicPr>
          <p:nvPr/>
        </p:nvPicPr>
        <p:blipFill>
          <a:blip r:embed="rId2"/>
          <a:stretch>
            <a:fillRect/>
          </a:stretch>
        </p:blipFill>
        <p:spPr>
          <a:xfrm>
            <a:off x="6260349" y="2892697"/>
            <a:ext cx="1343609" cy="1633977"/>
          </a:xfrm>
          <a:prstGeom prst="rect">
            <a:avLst/>
          </a:prstGeom>
        </p:spPr>
      </p:pic>
      <p:sp>
        <p:nvSpPr>
          <p:cNvPr id="22" name="Symbol zastępczy numeru slajdu 21"/>
          <p:cNvSpPr>
            <a:spLocks noGrp="1"/>
          </p:cNvSpPr>
          <p:nvPr>
            <p:ph type="sldNum" sz="quarter" idx="12"/>
          </p:nvPr>
        </p:nvSpPr>
        <p:spPr/>
        <p:txBody>
          <a:bodyPr/>
          <a:lstStyle/>
          <a:p>
            <a:fld id="{64068061-48BF-4DF0-8B38-3F283F6CD9DD}" type="slidenum">
              <a:rPr lang="pl-PL" smtClean="0"/>
              <a:t>6</a:t>
            </a:fld>
            <a:endParaRPr lang="pl-PL"/>
          </a:p>
        </p:txBody>
      </p:sp>
      <p:pic>
        <p:nvPicPr>
          <p:cNvPr id="47" name="Obraz 46"/>
          <p:cNvPicPr>
            <a:picLocks noChangeAspect="1"/>
          </p:cNvPicPr>
          <p:nvPr/>
        </p:nvPicPr>
        <p:blipFill>
          <a:blip r:embed="rId7"/>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24798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Obraz 47"/>
          <p:cNvPicPr>
            <a:picLocks noChangeAspect="1"/>
          </p:cNvPicPr>
          <p:nvPr/>
        </p:nvPicPr>
        <p:blipFill>
          <a:blip r:embed="rId2"/>
          <a:stretch>
            <a:fillRect/>
          </a:stretch>
        </p:blipFill>
        <p:spPr>
          <a:xfrm>
            <a:off x="6215388" y="4768058"/>
            <a:ext cx="1320105" cy="1674847"/>
          </a:xfrm>
          <a:prstGeom prst="rect">
            <a:avLst/>
          </a:prstGeom>
        </p:spPr>
      </p:pic>
      <p:pic>
        <p:nvPicPr>
          <p:cNvPr id="47" name="Obraz 46"/>
          <p:cNvPicPr>
            <a:picLocks noChangeAspect="1"/>
          </p:cNvPicPr>
          <p:nvPr/>
        </p:nvPicPr>
        <p:blipFill>
          <a:blip r:embed="rId3"/>
          <a:stretch>
            <a:fillRect/>
          </a:stretch>
        </p:blipFill>
        <p:spPr>
          <a:xfrm>
            <a:off x="3868391" y="4761436"/>
            <a:ext cx="2105163" cy="1700027"/>
          </a:xfrm>
          <a:prstGeom prst="rect">
            <a:avLst/>
          </a:prstGeom>
        </p:spPr>
      </p:pic>
      <p:pic>
        <p:nvPicPr>
          <p:cNvPr id="46" name="Obraz 45"/>
          <p:cNvPicPr>
            <a:picLocks noChangeAspect="1"/>
          </p:cNvPicPr>
          <p:nvPr/>
        </p:nvPicPr>
        <p:blipFill>
          <a:blip r:embed="rId4"/>
          <a:stretch>
            <a:fillRect/>
          </a:stretch>
        </p:blipFill>
        <p:spPr>
          <a:xfrm>
            <a:off x="6607522" y="2856096"/>
            <a:ext cx="535836" cy="1691429"/>
          </a:xfrm>
          <a:prstGeom prst="rect">
            <a:avLst/>
          </a:prstGeom>
        </p:spPr>
      </p:pic>
      <p:pic>
        <p:nvPicPr>
          <p:cNvPr id="6" name="Obraz 5"/>
          <p:cNvPicPr>
            <a:picLocks noChangeAspect="1"/>
          </p:cNvPicPr>
          <p:nvPr/>
        </p:nvPicPr>
        <p:blipFill>
          <a:blip r:embed="rId5"/>
          <a:stretch>
            <a:fillRect/>
          </a:stretch>
        </p:blipFill>
        <p:spPr>
          <a:xfrm>
            <a:off x="3884046" y="2861222"/>
            <a:ext cx="2089508" cy="1687385"/>
          </a:xfrm>
          <a:prstGeom prst="rect">
            <a:avLst/>
          </a:prstGeom>
        </p:spPr>
      </p:pic>
      <p:pic>
        <p:nvPicPr>
          <p:cNvPr id="5" name="Obraz 4"/>
          <p:cNvPicPr>
            <a:picLocks noChangeAspect="1"/>
          </p:cNvPicPr>
          <p:nvPr/>
        </p:nvPicPr>
        <p:blipFill>
          <a:blip r:embed="rId4"/>
          <a:stretch>
            <a:fillRect/>
          </a:stretch>
        </p:blipFill>
        <p:spPr>
          <a:xfrm>
            <a:off x="6607522" y="984164"/>
            <a:ext cx="535836" cy="1691429"/>
          </a:xfrm>
          <a:prstGeom prst="rect">
            <a:avLst/>
          </a:prstGeom>
        </p:spPr>
      </p:pic>
      <p:pic>
        <p:nvPicPr>
          <p:cNvPr id="2" name="Obraz 1"/>
          <p:cNvPicPr>
            <a:picLocks noChangeAspect="1"/>
          </p:cNvPicPr>
          <p:nvPr/>
        </p:nvPicPr>
        <p:blipFill>
          <a:blip r:embed="rId6"/>
          <a:stretch>
            <a:fillRect/>
          </a:stretch>
        </p:blipFill>
        <p:spPr>
          <a:xfrm>
            <a:off x="3884046" y="987311"/>
            <a:ext cx="2089508" cy="1687385"/>
          </a:xfrm>
          <a:prstGeom prst="rect">
            <a:avLst/>
          </a:prstGeom>
        </p:spPr>
      </p:pic>
      <p:sp>
        <p:nvSpPr>
          <p:cNvPr id="3" name="Symbol zastępczy zawartości 2"/>
          <p:cNvSpPr>
            <a:spLocks noGrp="1"/>
          </p:cNvSpPr>
          <p:nvPr>
            <p:ph idx="1"/>
          </p:nvPr>
        </p:nvSpPr>
        <p:spPr>
          <a:xfrm>
            <a:off x="624830" y="984164"/>
            <a:ext cx="10435814" cy="1687876"/>
          </a:xfrm>
          <a:ln w="19050">
            <a:solidFill>
              <a:schemeClr val="accent5"/>
            </a:solidFill>
          </a:ln>
        </p:spPr>
        <p:txBody>
          <a:bodyPr>
            <a:normAutofit/>
          </a:bodyPr>
          <a:lstStyle/>
          <a:p>
            <a:pPr marL="0" indent="0">
              <a:buNone/>
            </a:pPr>
            <a:r>
              <a:rPr lang="en-US" sz="1200" b="1" dirty="0"/>
              <a:t>ARC Stud</a:t>
            </a:r>
          </a:p>
          <a:p>
            <a:pPr marL="0" indent="0">
              <a:buNone/>
            </a:pPr>
            <a:r>
              <a:rPr lang="en-US" sz="1200" dirty="0">
                <a:latin typeface="Garamond" panose="02020404030301010803" pitchFamily="18" charset="0"/>
              </a:rPr>
              <a:t>Insulation stud ARC are used when working</a:t>
            </a:r>
          </a:p>
          <a:p>
            <a:pPr marL="0" indent="0">
              <a:buNone/>
            </a:pPr>
            <a:r>
              <a:rPr lang="en-US" sz="1200" dirty="0">
                <a:latin typeface="Garamond" panose="02020404030301010803" pitchFamily="18" charset="0"/>
              </a:rPr>
              <a:t>with tanks, boilers and other steel and stainless </a:t>
            </a:r>
          </a:p>
          <a:p>
            <a:pPr marL="0" indent="0">
              <a:buNone/>
            </a:pPr>
            <a:r>
              <a:rPr lang="en-US" sz="1200" dirty="0">
                <a:latin typeface="Garamond" panose="02020404030301010803" pitchFamily="18" charset="0"/>
              </a:rPr>
              <a:t>steel constructions.</a:t>
            </a:r>
          </a:p>
        </p:txBody>
      </p:sp>
      <p:sp>
        <p:nvSpPr>
          <p:cNvPr id="19" name="Symbol zastępczy zawartości 2"/>
          <p:cNvSpPr txBox="1">
            <a:spLocks/>
          </p:cNvSpPr>
          <p:nvPr/>
        </p:nvSpPr>
        <p:spPr>
          <a:xfrm>
            <a:off x="624830" y="2865178"/>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ISN Stud</a:t>
            </a:r>
          </a:p>
          <a:p>
            <a:pPr marL="0" indent="0">
              <a:buNone/>
            </a:pPr>
            <a:r>
              <a:rPr lang="en-US" sz="1200" dirty="0">
                <a:latin typeface="Garamond" panose="02020404030301010803" pitchFamily="18" charset="0"/>
              </a:rPr>
              <a:t>Insulation stud ISN </a:t>
            </a:r>
            <a:r>
              <a:rPr lang="pl-PL" sz="1200" dirty="0">
                <a:latin typeface="Garamond" panose="02020404030301010803" pitchFamily="18" charset="0"/>
              </a:rPr>
              <a:t>- </a:t>
            </a:r>
            <a:r>
              <a:rPr lang="en-US" sz="1200" dirty="0">
                <a:latin typeface="Garamond" panose="02020404030301010803" pitchFamily="18" charset="0"/>
              </a:rPr>
              <a:t>for steel </a:t>
            </a:r>
          </a:p>
          <a:p>
            <a:pPr marL="0" indent="0">
              <a:buNone/>
            </a:pPr>
            <a:r>
              <a:rPr lang="en-US" sz="1200" dirty="0">
                <a:latin typeface="Garamond" panose="02020404030301010803" pitchFamily="18" charset="0"/>
              </a:rPr>
              <a:t>or stainless steel construction.</a:t>
            </a:r>
          </a:p>
        </p:txBody>
      </p:sp>
      <p:sp>
        <p:nvSpPr>
          <p:cNvPr id="20" name="Symbol zastępczy zawartości 2"/>
          <p:cNvSpPr txBox="1">
            <a:spLocks/>
          </p:cNvSpPr>
          <p:nvPr/>
        </p:nvSpPr>
        <p:spPr>
          <a:xfrm>
            <a:off x="624830" y="4773587"/>
            <a:ext cx="10435814" cy="1687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Stud washer</a:t>
            </a:r>
          </a:p>
          <a:p>
            <a:pPr marL="0" indent="0">
              <a:lnSpc>
                <a:spcPct val="100000"/>
              </a:lnSpc>
              <a:buNone/>
            </a:pPr>
            <a:r>
              <a:rPr lang="en-US" sz="1200" dirty="0">
                <a:latin typeface="Garamond" panose="02020404030301010803" pitchFamily="18" charset="0"/>
              </a:rPr>
              <a:t>Washers for hold insulation on the </a:t>
            </a:r>
            <a:r>
              <a:rPr lang="pl-PL" sz="1200" dirty="0">
                <a:latin typeface="Garamond" panose="02020404030301010803" pitchFamily="18" charset="0"/>
              </a:rPr>
              <a:t>studs</a:t>
            </a:r>
            <a:r>
              <a:rPr lang="en-US" sz="1200" dirty="0">
                <a:latin typeface="Garamond" panose="02020404030301010803" pitchFamily="18" charset="0"/>
              </a:rPr>
              <a:t>.</a:t>
            </a:r>
          </a:p>
        </p:txBody>
      </p:sp>
      <p:sp>
        <p:nvSpPr>
          <p:cNvPr id="24" name="pole tekstowe 23"/>
          <p:cNvSpPr txBox="1"/>
          <p:nvPr/>
        </p:nvSpPr>
        <p:spPr>
          <a:xfrm>
            <a:off x="7777327" y="1478207"/>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26" name="pole tekstowe 25"/>
          <p:cNvSpPr txBox="1"/>
          <p:nvPr/>
        </p:nvSpPr>
        <p:spPr>
          <a:xfrm>
            <a:off x="7777327" y="1764308"/>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27" name="pole tekstowe 26"/>
          <p:cNvSpPr txBox="1"/>
          <p:nvPr/>
        </p:nvSpPr>
        <p:spPr>
          <a:xfrm>
            <a:off x="7777327" y="2045239"/>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28" name="pole tekstowe 27"/>
          <p:cNvSpPr txBox="1"/>
          <p:nvPr/>
        </p:nvSpPr>
        <p:spPr>
          <a:xfrm>
            <a:off x="7777327" y="1466846"/>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- 3 / 4 / 5 / 6   </a:t>
            </a:r>
          </a:p>
        </p:txBody>
      </p:sp>
      <p:sp>
        <p:nvSpPr>
          <p:cNvPr id="29" name="pole tekstowe 28"/>
          <p:cNvSpPr txBox="1"/>
          <p:nvPr/>
        </p:nvSpPr>
        <p:spPr>
          <a:xfrm>
            <a:off x="7777327" y="1752947"/>
            <a:ext cx="3033656" cy="246221"/>
          </a:xfrm>
          <a:prstGeom prst="rect">
            <a:avLst/>
          </a:prstGeom>
          <a:solidFill>
            <a:srgbClr val="00B0F0"/>
          </a:solidFill>
        </p:spPr>
        <p:txBody>
          <a:bodyPr wrap="square" rtlCol="0">
            <a:spAutoFit/>
          </a:bodyPr>
          <a:lstStyle/>
          <a:p>
            <a:r>
              <a:rPr lang="pl-PL" sz="1000" dirty="0">
                <a:solidFill>
                  <a:schemeClr val="bg1"/>
                </a:solidFill>
              </a:rPr>
              <a:t> </a:t>
            </a:r>
          </a:p>
        </p:txBody>
      </p:sp>
      <p:sp>
        <p:nvSpPr>
          <p:cNvPr id="30" name="pole tekstowe 29"/>
          <p:cNvSpPr txBox="1"/>
          <p:nvPr/>
        </p:nvSpPr>
        <p:spPr>
          <a:xfrm>
            <a:off x="7777327" y="2033878"/>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- 30÷3000  </a:t>
            </a:r>
          </a:p>
        </p:txBody>
      </p:sp>
      <p:sp>
        <p:nvSpPr>
          <p:cNvPr id="32" name="pole tekstowe 31"/>
          <p:cNvSpPr txBox="1"/>
          <p:nvPr/>
        </p:nvSpPr>
        <p:spPr>
          <a:xfrm>
            <a:off x="7777327" y="3319091"/>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3" name="pole tekstowe 32"/>
          <p:cNvSpPr txBox="1"/>
          <p:nvPr/>
        </p:nvSpPr>
        <p:spPr>
          <a:xfrm>
            <a:off x="7777327" y="3605192"/>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34" name="pole tekstowe 33"/>
          <p:cNvSpPr txBox="1"/>
          <p:nvPr/>
        </p:nvSpPr>
        <p:spPr>
          <a:xfrm>
            <a:off x="7777327" y="3886123"/>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35" name="pole tekstowe 34"/>
          <p:cNvSpPr txBox="1"/>
          <p:nvPr/>
        </p:nvSpPr>
        <p:spPr>
          <a:xfrm>
            <a:off x="7777327" y="3307730"/>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- 2 / 3 / 4    </a:t>
            </a:r>
          </a:p>
        </p:txBody>
      </p:sp>
      <p:sp>
        <p:nvSpPr>
          <p:cNvPr id="36" name="pole tekstowe 35"/>
          <p:cNvSpPr txBox="1"/>
          <p:nvPr/>
        </p:nvSpPr>
        <p:spPr>
          <a:xfrm>
            <a:off x="7777327" y="3593831"/>
            <a:ext cx="3033656" cy="246221"/>
          </a:xfrm>
          <a:prstGeom prst="rect">
            <a:avLst/>
          </a:prstGeom>
          <a:solidFill>
            <a:srgbClr val="00B0F0"/>
          </a:solidFill>
        </p:spPr>
        <p:txBody>
          <a:bodyPr wrap="square" rtlCol="0">
            <a:spAutoFit/>
          </a:bodyPr>
          <a:lstStyle/>
          <a:p>
            <a:r>
              <a:rPr lang="pl-PL" sz="1000" dirty="0">
                <a:solidFill>
                  <a:schemeClr val="bg1"/>
                </a:solidFill>
              </a:rPr>
              <a:t> </a:t>
            </a:r>
          </a:p>
        </p:txBody>
      </p:sp>
      <p:sp>
        <p:nvSpPr>
          <p:cNvPr id="37" name="pole tekstowe 36"/>
          <p:cNvSpPr txBox="1"/>
          <p:nvPr/>
        </p:nvSpPr>
        <p:spPr>
          <a:xfrm>
            <a:off x="7777327" y="3874762"/>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- 30÷245 </a:t>
            </a:r>
          </a:p>
        </p:txBody>
      </p:sp>
      <p:sp>
        <p:nvSpPr>
          <p:cNvPr id="38" name="pole tekstowe 37"/>
          <p:cNvSpPr txBox="1"/>
          <p:nvPr/>
        </p:nvSpPr>
        <p:spPr>
          <a:xfrm>
            <a:off x="7777327" y="5235904"/>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D1 (mm)  - 30     </a:t>
            </a:r>
          </a:p>
        </p:txBody>
      </p:sp>
      <p:sp>
        <p:nvSpPr>
          <p:cNvPr id="39" name="pole tekstowe 38"/>
          <p:cNvSpPr txBox="1"/>
          <p:nvPr/>
        </p:nvSpPr>
        <p:spPr>
          <a:xfrm>
            <a:off x="7777327" y="5522005"/>
            <a:ext cx="3033656" cy="246221"/>
          </a:xfrm>
          <a:prstGeom prst="rect">
            <a:avLst/>
          </a:prstGeom>
          <a:solidFill>
            <a:srgbClr val="00B0F0"/>
          </a:solidFill>
        </p:spPr>
        <p:txBody>
          <a:bodyPr wrap="square" rtlCol="0">
            <a:spAutoFit/>
          </a:bodyPr>
          <a:lstStyle/>
          <a:p>
            <a:r>
              <a:rPr lang="pl-PL" sz="1000" dirty="0">
                <a:solidFill>
                  <a:schemeClr val="bg1"/>
                </a:solidFill>
              </a:rPr>
              <a:t>D2 (mm)  - 2,2    </a:t>
            </a:r>
          </a:p>
        </p:txBody>
      </p:sp>
      <p:sp>
        <p:nvSpPr>
          <p:cNvPr id="40" name="pole tekstowe 39"/>
          <p:cNvSpPr txBox="1"/>
          <p:nvPr/>
        </p:nvSpPr>
        <p:spPr>
          <a:xfrm>
            <a:off x="7777327" y="5802936"/>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L (mm)  - 19÷250      </a:t>
            </a:r>
          </a:p>
        </p:txBody>
      </p:sp>
      <p:sp>
        <p:nvSpPr>
          <p:cNvPr id="41" name="pole tekstowe 40"/>
          <p:cNvSpPr txBox="1"/>
          <p:nvPr/>
        </p:nvSpPr>
        <p:spPr>
          <a:xfrm>
            <a:off x="7777327" y="5224543"/>
            <a:ext cx="3033656" cy="246221"/>
          </a:xfrm>
          <a:prstGeom prst="rect">
            <a:avLst/>
          </a:prstGeom>
          <a:solidFill>
            <a:schemeClr val="accent2">
              <a:lumMod val="75000"/>
            </a:schemeClr>
          </a:solidFill>
        </p:spPr>
        <p:txBody>
          <a:bodyPr wrap="square" rtlCol="0">
            <a:spAutoFit/>
          </a:bodyPr>
          <a:lstStyle/>
          <a:p>
            <a:r>
              <a:rPr lang="pl-PL" sz="1000" dirty="0">
                <a:solidFill>
                  <a:schemeClr val="bg1"/>
                </a:solidFill>
              </a:rPr>
              <a:t>D (mm)  - 38     </a:t>
            </a:r>
          </a:p>
        </p:txBody>
      </p:sp>
      <p:sp>
        <p:nvSpPr>
          <p:cNvPr id="42" name="pole tekstowe 41"/>
          <p:cNvSpPr txBox="1"/>
          <p:nvPr/>
        </p:nvSpPr>
        <p:spPr>
          <a:xfrm>
            <a:off x="7777327" y="5510644"/>
            <a:ext cx="3033656" cy="246221"/>
          </a:xfrm>
          <a:prstGeom prst="rect">
            <a:avLst/>
          </a:prstGeom>
          <a:solidFill>
            <a:srgbClr val="00B0F0"/>
          </a:solidFill>
        </p:spPr>
        <p:txBody>
          <a:bodyPr wrap="square" rtlCol="0">
            <a:spAutoFit/>
          </a:bodyPr>
          <a:lstStyle/>
          <a:p>
            <a:r>
              <a:rPr lang="en-US" sz="1000" dirty="0">
                <a:solidFill>
                  <a:schemeClr val="bg1"/>
                </a:solidFill>
              </a:rPr>
              <a:t>Stud diame</a:t>
            </a:r>
            <a:r>
              <a:rPr lang="pl-PL" sz="1000" dirty="0">
                <a:solidFill>
                  <a:schemeClr val="bg1"/>
                </a:solidFill>
              </a:rPr>
              <a:t>ter (mm) – 3 / 4 / 5 / 6 </a:t>
            </a:r>
          </a:p>
        </p:txBody>
      </p:sp>
      <p:sp>
        <p:nvSpPr>
          <p:cNvPr id="43" name="pole tekstowe 42"/>
          <p:cNvSpPr txBox="1"/>
          <p:nvPr/>
        </p:nvSpPr>
        <p:spPr>
          <a:xfrm>
            <a:off x="7777327" y="5791575"/>
            <a:ext cx="3033656" cy="246221"/>
          </a:xfrm>
          <a:prstGeom prst="rect">
            <a:avLst/>
          </a:prstGeom>
          <a:solidFill>
            <a:schemeClr val="accent6">
              <a:lumMod val="75000"/>
            </a:schemeClr>
          </a:solidFill>
        </p:spPr>
        <p:txBody>
          <a:bodyPr wrap="square" rtlCol="0">
            <a:spAutoFit/>
          </a:bodyPr>
          <a:lstStyle/>
          <a:p>
            <a:r>
              <a:rPr lang="pl-PL" sz="1000" dirty="0">
                <a:solidFill>
                  <a:schemeClr val="bg1"/>
                </a:solidFill>
              </a:rPr>
              <a:t>      </a:t>
            </a:r>
          </a:p>
        </p:txBody>
      </p:sp>
      <p:sp>
        <p:nvSpPr>
          <p:cNvPr id="44" name="pole tekstowe 43"/>
          <p:cNvSpPr txBox="1"/>
          <p:nvPr/>
        </p:nvSpPr>
        <p:spPr>
          <a:xfrm>
            <a:off x="624830" y="387192"/>
            <a:ext cx="10435814" cy="369332"/>
          </a:xfrm>
          <a:prstGeom prst="rect">
            <a:avLst/>
          </a:prstGeom>
          <a:noFill/>
          <a:ln w="19050">
            <a:solidFill>
              <a:srgbClr val="0070C0"/>
            </a:solidFill>
          </a:ln>
        </p:spPr>
        <p:txBody>
          <a:bodyPr wrap="square" rtlCol="0">
            <a:spAutoFit/>
          </a:bodyPr>
          <a:lstStyle/>
          <a:p>
            <a:r>
              <a:rPr lang="pl-PL" b="1" dirty="0"/>
              <a:t>INDUSTRIAL CONSTRUCTIONS</a:t>
            </a:r>
          </a:p>
        </p:txBody>
      </p:sp>
      <p:pic>
        <p:nvPicPr>
          <p:cNvPr id="4" name="Obraz 3"/>
          <p:cNvPicPr>
            <a:picLocks noChangeAspect="1"/>
          </p:cNvPicPr>
          <p:nvPr/>
        </p:nvPicPr>
        <p:blipFill>
          <a:blip r:embed="rId7"/>
          <a:stretch>
            <a:fillRect/>
          </a:stretch>
        </p:blipFill>
        <p:spPr>
          <a:xfrm>
            <a:off x="5363888" y="2181224"/>
            <a:ext cx="609666" cy="484065"/>
          </a:xfrm>
          <a:prstGeom prst="rect">
            <a:avLst/>
          </a:prstGeom>
        </p:spPr>
      </p:pic>
      <p:pic>
        <p:nvPicPr>
          <p:cNvPr id="7" name="Obraz 6"/>
          <p:cNvPicPr>
            <a:picLocks noChangeAspect="1"/>
          </p:cNvPicPr>
          <p:nvPr/>
        </p:nvPicPr>
        <p:blipFill rotWithShape="1">
          <a:blip r:embed="rId8"/>
          <a:srcRect r="25037" b="22900"/>
          <a:stretch/>
        </p:blipFill>
        <p:spPr>
          <a:xfrm rot="10800000">
            <a:off x="5392109" y="4095750"/>
            <a:ext cx="553223" cy="451775"/>
          </a:xfrm>
          <a:prstGeom prst="rect">
            <a:avLst/>
          </a:prstGeom>
          <a:effectLst>
            <a:reflection endPos="65000" dist="50800" dir="5400000" sy="-100000" algn="bl" rotWithShape="0"/>
          </a:effectLst>
          <a:scene3d>
            <a:camera prst="orthographicFront">
              <a:rot lat="21599969" lon="10799999" rev="10799999"/>
            </a:camera>
            <a:lightRig rig="threePt" dir="t"/>
          </a:scene3d>
        </p:spPr>
      </p:pic>
      <p:sp>
        <p:nvSpPr>
          <p:cNvPr id="8" name="Symbol zastępczy numeru slajdu 7"/>
          <p:cNvSpPr>
            <a:spLocks noGrp="1"/>
          </p:cNvSpPr>
          <p:nvPr>
            <p:ph type="sldNum" sz="quarter" idx="12"/>
          </p:nvPr>
        </p:nvSpPr>
        <p:spPr/>
        <p:txBody>
          <a:bodyPr/>
          <a:lstStyle/>
          <a:p>
            <a:fld id="{64068061-48BF-4DF0-8B38-3F283F6CD9DD}" type="slidenum">
              <a:rPr lang="pl-PL" smtClean="0"/>
              <a:t>7</a:t>
            </a:fld>
            <a:endParaRPr lang="pl-PL"/>
          </a:p>
        </p:txBody>
      </p:sp>
      <p:pic>
        <p:nvPicPr>
          <p:cNvPr id="45" name="Obraz 44"/>
          <p:cNvPicPr>
            <a:picLocks noChangeAspect="1"/>
          </p:cNvPicPr>
          <p:nvPr/>
        </p:nvPicPr>
        <p:blipFill>
          <a:blip r:embed="rId9"/>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288196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7">
            <a:extLst>
              <a:ext uri="{FF2B5EF4-FFF2-40B4-BE49-F238E27FC236}">
                <a16:creationId xmlns:a16="http://schemas.microsoft.com/office/drawing/2014/main" id="{12689A94-EBD1-4710-9564-EC4FF4AF71E2}"/>
              </a:ext>
            </a:extLst>
          </p:cNvPr>
          <p:cNvPicPr>
            <a:picLocks noChangeAspect="1"/>
          </p:cNvPicPr>
          <p:nvPr/>
        </p:nvPicPr>
        <p:blipFill>
          <a:blip r:embed="rId2"/>
          <a:stretch>
            <a:fillRect/>
          </a:stretch>
        </p:blipFill>
        <p:spPr>
          <a:xfrm>
            <a:off x="7876933" y="4209411"/>
            <a:ext cx="3065376" cy="1866107"/>
          </a:xfrm>
          <a:prstGeom prst="rect">
            <a:avLst/>
          </a:prstGeom>
        </p:spPr>
      </p:pic>
      <p:pic>
        <p:nvPicPr>
          <p:cNvPr id="9" name="Obraz 8"/>
          <p:cNvPicPr>
            <a:picLocks noChangeAspect="1"/>
          </p:cNvPicPr>
          <p:nvPr/>
        </p:nvPicPr>
        <p:blipFill rotWithShape="1">
          <a:blip r:embed="rId3"/>
          <a:srcRect l="19344" r="29256"/>
          <a:stretch/>
        </p:blipFill>
        <p:spPr>
          <a:xfrm>
            <a:off x="8053913" y="2062472"/>
            <a:ext cx="3006731" cy="1912876"/>
          </a:xfrm>
          <a:prstGeom prst="rect">
            <a:avLst/>
          </a:prstGeom>
        </p:spPr>
      </p:pic>
      <p:sp>
        <p:nvSpPr>
          <p:cNvPr id="3" name="Symbol zastępczy zawartości 2"/>
          <p:cNvSpPr>
            <a:spLocks noGrp="1"/>
          </p:cNvSpPr>
          <p:nvPr>
            <p:ph idx="1"/>
          </p:nvPr>
        </p:nvSpPr>
        <p:spPr>
          <a:xfrm>
            <a:off x="624830" y="2062472"/>
            <a:ext cx="10435814" cy="1912876"/>
          </a:xfrm>
          <a:ln w="19050">
            <a:solidFill>
              <a:schemeClr val="accent5"/>
            </a:solidFill>
          </a:ln>
        </p:spPr>
        <p:txBody>
          <a:bodyPr>
            <a:normAutofit/>
          </a:bodyPr>
          <a:lstStyle/>
          <a:p>
            <a:pPr marL="0" indent="0">
              <a:buNone/>
            </a:pPr>
            <a:r>
              <a:rPr lang="en-US" sz="1200" b="1" dirty="0"/>
              <a:t>Quilted surface </a:t>
            </a:r>
            <a:endParaRPr lang="pl-PL" sz="1200" b="1" dirty="0"/>
          </a:p>
          <a:p>
            <a:pPr marL="0" indent="0">
              <a:lnSpc>
                <a:spcPct val="150000"/>
              </a:lnSpc>
              <a:buNone/>
            </a:pPr>
            <a:r>
              <a:rPr lang="pl-PL" sz="1200" dirty="0"/>
              <a:t>F</a:t>
            </a:r>
            <a:r>
              <a:rPr lang="en-US" sz="1200" dirty="0"/>
              <a:t>or the products up to 50 kg/m3 use the pins with the length little bit smaller than nominal insulation thickness</a:t>
            </a:r>
            <a:endParaRPr lang="pl-PL" sz="1200" dirty="0"/>
          </a:p>
          <a:p>
            <a:pPr marL="0" indent="0">
              <a:lnSpc>
                <a:spcPct val="150000"/>
              </a:lnSpc>
              <a:buNone/>
            </a:pPr>
            <a:r>
              <a:rPr lang="en-US" sz="1200" dirty="0"/>
              <a:t> (example: for insulation thickness 30mm use 28,5 mm</a:t>
            </a:r>
            <a:r>
              <a:rPr lang="pl-PL" sz="1200" dirty="0"/>
              <a:t>  </a:t>
            </a:r>
            <a:r>
              <a:rPr lang="en-US" sz="1200" dirty="0"/>
              <a:t>pin</a:t>
            </a:r>
            <a:r>
              <a:rPr lang="pl-PL" sz="1200" dirty="0"/>
              <a:t>s</a:t>
            </a:r>
            <a:r>
              <a:rPr lang="en-US" sz="1200" dirty="0"/>
              <a:t>) .</a:t>
            </a:r>
            <a:endParaRPr lang="pl-PL" sz="1200" dirty="0"/>
          </a:p>
        </p:txBody>
      </p:sp>
      <p:sp>
        <p:nvSpPr>
          <p:cNvPr id="44" name="pole tekstowe 43"/>
          <p:cNvSpPr txBox="1"/>
          <p:nvPr/>
        </p:nvSpPr>
        <p:spPr>
          <a:xfrm>
            <a:off x="624830" y="317973"/>
            <a:ext cx="10435814" cy="369332"/>
          </a:xfrm>
          <a:prstGeom prst="rect">
            <a:avLst/>
          </a:prstGeom>
          <a:noFill/>
          <a:ln w="19050">
            <a:solidFill>
              <a:srgbClr val="0070C0"/>
            </a:solidFill>
          </a:ln>
        </p:spPr>
        <p:txBody>
          <a:bodyPr wrap="square" rtlCol="0">
            <a:spAutoFit/>
          </a:bodyPr>
          <a:lstStyle/>
          <a:p>
            <a:r>
              <a:rPr lang="en-US" b="1" dirty="0"/>
              <a:t>Right pin length</a:t>
            </a:r>
          </a:p>
        </p:txBody>
      </p:sp>
      <p:sp>
        <p:nvSpPr>
          <p:cNvPr id="8" name="Symbol zastępczy numeru slajdu 7"/>
          <p:cNvSpPr>
            <a:spLocks noGrp="1"/>
          </p:cNvSpPr>
          <p:nvPr>
            <p:ph type="sldNum" sz="quarter" idx="12"/>
          </p:nvPr>
        </p:nvSpPr>
        <p:spPr/>
        <p:txBody>
          <a:bodyPr/>
          <a:lstStyle/>
          <a:p>
            <a:fld id="{64068061-48BF-4DF0-8B38-3F283F6CD9DD}" type="slidenum">
              <a:rPr lang="pl-PL" smtClean="0"/>
              <a:t>8</a:t>
            </a:fld>
            <a:endParaRPr lang="pl-PL"/>
          </a:p>
        </p:txBody>
      </p:sp>
      <p:sp>
        <p:nvSpPr>
          <p:cNvPr id="45" name="Symbol zastępczy zawartości 2"/>
          <p:cNvSpPr txBox="1">
            <a:spLocks/>
          </p:cNvSpPr>
          <p:nvPr/>
        </p:nvSpPr>
        <p:spPr>
          <a:xfrm>
            <a:off x="624830" y="4186027"/>
            <a:ext cx="10435814" cy="1912876"/>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Flat surface </a:t>
            </a:r>
            <a:endParaRPr lang="pl-PL" sz="1200" b="1" dirty="0"/>
          </a:p>
          <a:p>
            <a:pPr marL="0" indent="0">
              <a:lnSpc>
                <a:spcPct val="150000"/>
              </a:lnSpc>
              <a:buNone/>
            </a:pPr>
            <a:r>
              <a:rPr lang="pl-PL" sz="1200" dirty="0"/>
              <a:t>F</a:t>
            </a:r>
            <a:r>
              <a:rPr lang="en-US" sz="1200" dirty="0"/>
              <a:t>or all densities use the pins with the length little bit higher than nominal insulation thickness</a:t>
            </a:r>
            <a:endParaRPr lang="pl-PL" sz="1200" dirty="0"/>
          </a:p>
          <a:p>
            <a:pPr marL="0" indent="0">
              <a:lnSpc>
                <a:spcPct val="150000"/>
              </a:lnSpc>
              <a:buNone/>
            </a:pPr>
            <a:r>
              <a:rPr lang="en-US" sz="1200" dirty="0"/>
              <a:t>(example: for insulation thickness 30mm use 3</a:t>
            </a:r>
            <a:r>
              <a:rPr lang="pl-PL" sz="1200" dirty="0"/>
              <a:t>3</a:t>
            </a:r>
            <a:r>
              <a:rPr lang="en-US" sz="1200" dirty="0"/>
              <a:t> mm</a:t>
            </a:r>
            <a:r>
              <a:rPr lang="pl-PL" sz="1200" dirty="0"/>
              <a:t> </a:t>
            </a:r>
            <a:r>
              <a:rPr lang="en-US" sz="1200" dirty="0"/>
              <a:t>pin</a:t>
            </a:r>
            <a:r>
              <a:rPr lang="pl-PL" sz="1200" dirty="0"/>
              <a:t>s</a:t>
            </a:r>
            <a:r>
              <a:rPr lang="en-US" sz="1200" dirty="0"/>
              <a:t>).</a:t>
            </a:r>
            <a:endParaRPr lang="pl-PL" sz="1200" dirty="0"/>
          </a:p>
        </p:txBody>
      </p:sp>
      <p:sp>
        <p:nvSpPr>
          <p:cNvPr id="52" name="pole tekstowe 51"/>
          <p:cNvSpPr txBox="1"/>
          <p:nvPr/>
        </p:nvSpPr>
        <p:spPr>
          <a:xfrm>
            <a:off x="624830" y="1605572"/>
            <a:ext cx="10435814" cy="246221"/>
          </a:xfrm>
          <a:prstGeom prst="rect">
            <a:avLst/>
          </a:prstGeom>
          <a:solidFill>
            <a:schemeClr val="accent6">
              <a:lumMod val="75000"/>
            </a:schemeClr>
          </a:solidFill>
        </p:spPr>
        <p:txBody>
          <a:bodyPr wrap="square" rtlCol="0">
            <a:spAutoFit/>
          </a:bodyPr>
          <a:lstStyle>
            <a:defPPr>
              <a:defRPr lang="pl-PL"/>
            </a:defPPr>
            <a:lvl1pPr>
              <a:defRPr sz="1000">
                <a:solidFill>
                  <a:schemeClr val="bg1"/>
                </a:solidFill>
              </a:defRPr>
            </a:lvl1pPr>
          </a:lstStyle>
          <a:p>
            <a:r>
              <a:rPr lang="en-US" b="1" dirty="0"/>
              <a:t>Depending on the final effect you may use two different length of the pins. </a:t>
            </a:r>
            <a:endParaRPr lang="pl-PL" b="1" dirty="0"/>
          </a:p>
        </p:txBody>
      </p:sp>
      <p:pic>
        <p:nvPicPr>
          <p:cNvPr id="53" name="Obraz 52"/>
          <p:cNvPicPr>
            <a:picLocks noChangeAspect="1"/>
          </p:cNvPicPr>
          <p:nvPr/>
        </p:nvPicPr>
        <p:blipFill>
          <a:blip r:embed="rId4"/>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248589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ole tekstowe 43"/>
          <p:cNvSpPr txBox="1"/>
          <p:nvPr/>
        </p:nvSpPr>
        <p:spPr>
          <a:xfrm>
            <a:off x="624830" y="317973"/>
            <a:ext cx="10435814" cy="369332"/>
          </a:xfrm>
          <a:prstGeom prst="rect">
            <a:avLst/>
          </a:prstGeom>
          <a:noFill/>
          <a:ln w="19050">
            <a:solidFill>
              <a:srgbClr val="0070C0"/>
            </a:solidFill>
          </a:ln>
        </p:spPr>
        <p:txBody>
          <a:bodyPr wrap="square" rtlCol="0">
            <a:spAutoFit/>
          </a:bodyPr>
          <a:lstStyle/>
          <a:p>
            <a:r>
              <a:rPr lang="en-US" b="1" dirty="0"/>
              <a:t>Fire Springs </a:t>
            </a:r>
          </a:p>
        </p:txBody>
      </p:sp>
      <p:sp>
        <p:nvSpPr>
          <p:cNvPr id="8" name="Symbol zastępczy numeru slajdu 7"/>
          <p:cNvSpPr>
            <a:spLocks noGrp="1"/>
          </p:cNvSpPr>
          <p:nvPr>
            <p:ph type="sldNum" sz="quarter" idx="12"/>
          </p:nvPr>
        </p:nvSpPr>
        <p:spPr/>
        <p:txBody>
          <a:bodyPr/>
          <a:lstStyle/>
          <a:p>
            <a:fld id="{64068061-48BF-4DF0-8B38-3F283F6CD9DD}" type="slidenum">
              <a:rPr lang="pl-PL" smtClean="0"/>
              <a:t>9</a:t>
            </a:fld>
            <a:endParaRPr lang="pl-PL"/>
          </a:p>
        </p:txBody>
      </p:sp>
      <p:sp>
        <p:nvSpPr>
          <p:cNvPr id="52" name="pole tekstowe 51"/>
          <p:cNvSpPr txBox="1"/>
          <p:nvPr/>
        </p:nvSpPr>
        <p:spPr>
          <a:xfrm>
            <a:off x="624830" y="2535414"/>
            <a:ext cx="10435814" cy="246221"/>
          </a:xfrm>
          <a:prstGeom prst="rect">
            <a:avLst/>
          </a:prstGeom>
          <a:solidFill>
            <a:schemeClr val="accent6">
              <a:lumMod val="75000"/>
            </a:schemeClr>
          </a:solidFill>
        </p:spPr>
        <p:txBody>
          <a:bodyPr wrap="square" rtlCol="0">
            <a:spAutoFit/>
          </a:bodyPr>
          <a:lstStyle>
            <a:defPPr>
              <a:defRPr lang="pl-PL"/>
            </a:defPPr>
            <a:lvl1pPr>
              <a:defRPr sz="1000">
                <a:solidFill>
                  <a:schemeClr val="bg1"/>
                </a:solidFill>
              </a:defRPr>
            </a:lvl1pPr>
          </a:lstStyle>
          <a:p>
            <a:r>
              <a:rPr lang="en-US" dirty="0"/>
              <a:t>Typical Fire Springs lengths: 30, 40, 50, 60, 80, 100, 120</a:t>
            </a:r>
            <a:r>
              <a:rPr lang="en-US" b="1" dirty="0"/>
              <a:t>. </a:t>
            </a:r>
          </a:p>
        </p:txBody>
      </p:sp>
      <p:pic>
        <p:nvPicPr>
          <p:cNvPr id="10" name="Picture 17">
            <a:extLst>
              <a:ext uri="{FF2B5EF4-FFF2-40B4-BE49-F238E27FC236}">
                <a16:creationId xmlns:a16="http://schemas.microsoft.com/office/drawing/2014/main" id="{688FF38F-410A-44A8-8964-E77215502BAA}"/>
              </a:ext>
            </a:extLst>
          </p:cNvPr>
          <p:cNvPicPr>
            <a:picLocks noChangeAspect="1"/>
          </p:cNvPicPr>
          <p:nvPr/>
        </p:nvPicPr>
        <p:blipFill>
          <a:blip r:embed="rId2"/>
          <a:stretch>
            <a:fillRect/>
          </a:stretch>
        </p:blipFill>
        <p:spPr>
          <a:xfrm>
            <a:off x="1136527" y="3373819"/>
            <a:ext cx="5974277" cy="1437245"/>
          </a:xfrm>
          <a:prstGeom prst="rect">
            <a:avLst/>
          </a:prstGeom>
        </p:spPr>
      </p:pic>
      <p:pic>
        <p:nvPicPr>
          <p:cNvPr id="11" name="Picture 16">
            <a:extLst>
              <a:ext uri="{FF2B5EF4-FFF2-40B4-BE49-F238E27FC236}">
                <a16:creationId xmlns:a16="http://schemas.microsoft.com/office/drawing/2014/main" id="{B0C76A57-A456-4195-8495-51768D3F4176}"/>
              </a:ext>
            </a:extLst>
          </p:cNvPr>
          <p:cNvPicPr>
            <a:picLocks noGrp="1" noChangeAspect="1"/>
          </p:cNvPicPr>
          <p:nvPr>
            <p:ph idx="1"/>
          </p:nvPr>
        </p:nvPicPr>
        <p:blipFill>
          <a:blip r:embed="rId3"/>
          <a:stretch>
            <a:fillRect/>
          </a:stretch>
        </p:blipFill>
        <p:spPr>
          <a:xfrm>
            <a:off x="7903644" y="2883475"/>
            <a:ext cx="3157000" cy="2549440"/>
          </a:xfrm>
          <a:prstGeom prst="rect">
            <a:avLst/>
          </a:prstGeom>
        </p:spPr>
      </p:pic>
      <p:sp>
        <p:nvSpPr>
          <p:cNvPr id="13" name="Symbol zastępczy zawartości 2"/>
          <p:cNvSpPr txBox="1">
            <a:spLocks/>
          </p:cNvSpPr>
          <p:nvPr/>
        </p:nvSpPr>
        <p:spPr>
          <a:xfrm>
            <a:off x="624830" y="2890831"/>
            <a:ext cx="10435814" cy="2534727"/>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b="1" dirty="0"/>
              <a:t>Fire Springs - description</a:t>
            </a:r>
          </a:p>
        </p:txBody>
      </p:sp>
      <p:pic>
        <p:nvPicPr>
          <p:cNvPr id="12" name="Obraz 11"/>
          <p:cNvPicPr>
            <a:picLocks noChangeAspect="1"/>
          </p:cNvPicPr>
          <p:nvPr/>
        </p:nvPicPr>
        <p:blipFill>
          <a:blip r:embed="rId4"/>
          <a:stretch>
            <a:fillRect/>
          </a:stretch>
        </p:blipFill>
        <p:spPr>
          <a:xfrm>
            <a:off x="11353800" y="213235"/>
            <a:ext cx="686465" cy="1086577"/>
          </a:xfrm>
          <a:prstGeom prst="rect">
            <a:avLst/>
          </a:prstGeom>
        </p:spPr>
      </p:pic>
    </p:spTree>
    <p:extLst>
      <p:ext uri="{BB962C8B-B14F-4D97-AF65-F5344CB8AC3E}">
        <p14:creationId xmlns:p14="http://schemas.microsoft.com/office/powerpoint/2010/main" val="113329832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82366</TotalTime>
  <Words>1423</Words>
  <Application>Microsoft Macintosh PowerPoint</Application>
  <PresentationFormat>Widescreen</PresentationFormat>
  <Paragraphs>210</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Garamond</vt:lpstr>
      <vt:lpstr>Motyw pakietu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Konto Microsoft</dc:creator>
  <cp:lastModifiedBy>Jakub 89483</cp:lastModifiedBy>
  <cp:revision>63</cp:revision>
  <dcterms:created xsi:type="dcterms:W3CDTF">2024-01-23T12:33:26Z</dcterms:created>
  <dcterms:modified xsi:type="dcterms:W3CDTF">2024-09-02T15:12:45Z</dcterms:modified>
</cp:coreProperties>
</file>